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61"/>
  </p:notesMasterIdLst>
  <p:sldIdLst>
    <p:sldId id="384" r:id="rId2"/>
    <p:sldId id="279" r:id="rId3"/>
    <p:sldId id="282" r:id="rId4"/>
    <p:sldId id="379" r:id="rId5"/>
    <p:sldId id="414" r:id="rId6"/>
    <p:sldId id="415" r:id="rId7"/>
    <p:sldId id="256" r:id="rId8"/>
    <p:sldId id="286" r:id="rId9"/>
    <p:sldId id="257" r:id="rId10"/>
    <p:sldId id="258" r:id="rId11"/>
    <p:sldId id="276" r:id="rId12"/>
    <p:sldId id="259" r:id="rId13"/>
    <p:sldId id="261" r:id="rId14"/>
    <p:sldId id="262" r:id="rId15"/>
    <p:sldId id="263" r:id="rId16"/>
    <p:sldId id="385" r:id="rId17"/>
    <p:sldId id="264" r:id="rId18"/>
    <p:sldId id="265" r:id="rId19"/>
    <p:sldId id="266" r:id="rId20"/>
    <p:sldId id="267" r:id="rId21"/>
    <p:sldId id="281" r:id="rId22"/>
    <p:sldId id="387" r:id="rId23"/>
    <p:sldId id="269" r:id="rId24"/>
    <p:sldId id="270" r:id="rId25"/>
    <p:sldId id="413" r:id="rId26"/>
    <p:sldId id="412" r:id="rId27"/>
    <p:sldId id="271" r:id="rId28"/>
    <p:sldId id="272" r:id="rId29"/>
    <p:sldId id="273" r:id="rId30"/>
    <p:sldId id="274" r:id="rId31"/>
    <p:sldId id="275" r:id="rId32"/>
    <p:sldId id="277" r:id="rId33"/>
    <p:sldId id="278" r:id="rId34"/>
    <p:sldId id="280" r:id="rId35"/>
    <p:sldId id="283" r:id="rId36"/>
    <p:sldId id="285" r:id="rId37"/>
    <p:sldId id="288" r:id="rId38"/>
    <p:sldId id="298" r:id="rId39"/>
    <p:sldId id="386" r:id="rId40"/>
    <p:sldId id="284" r:id="rId41"/>
    <p:sldId id="419" r:id="rId42"/>
    <p:sldId id="420" r:id="rId43"/>
    <p:sldId id="392" r:id="rId44"/>
    <p:sldId id="416" r:id="rId45"/>
    <p:sldId id="417" r:id="rId46"/>
    <p:sldId id="418" r:id="rId47"/>
    <p:sldId id="421" r:id="rId48"/>
    <p:sldId id="424" r:id="rId49"/>
    <p:sldId id="422" r:id="rId50"/>
    <p:sldId id="423" r:id="rId51"/>
    <p:sldId id="425" r:id="rId52"/>
    <p:sldId id="426" r:id="rId53"/>
    <p:sldId id="388" r:id="rId54"/>
    <p:sldId id="289" r:id="rId55"/>
    <p:sldId id="292" r:id="rId56"/>
    <p:sldId id="293" r:id="rId57"/>
    <p:sldId id="294" r:id="rId58"/>
    <p:sldId id="295" r:id="rId59"/>
    <p:sldId id="296" r:id="rId60"/>
    <p:sldId id="297" r:id="rId61"/>
    <p:sldId id="312" r:id="rId62"/>
    <p:sldId id="299" r:id="rId63"/>
    <p:sldId id="300" r:id="rId64"/>
    <p:sldId id="301" r:id="rId65"/>
    <p:sldId id="302" r:id="rId66"/>
    <p:sldId id="303" r:id="rId67"/>
    <p:sldId id="308" r:id="rId68"/>
    <p:sldId id="400" r:id="rId69"/>
    <p:sldId id="393" r:id="rId70"/>
    <p:sldId id="309" r:id="rId71"/>
    <p:sldId id="427" r:id="rId72"/>
    <p:sldId id="310" r:id="rId73"/>
    <p:sldId id="311" r:id="rId74"/>
    <p:sldId id="389" r:id="rId75"/>
    <p:sldId id="391" r:id="rId76"/>
    <p:sldId id="390" r:id="rId77"/>
    <p:sldId id="428" r:id="rId78"/>
    <p:sldId id="313" r:id="rId79"/>
    <p:sldId id="314" r:id="rId80"/>
    <p:sldId id="315" r:id="rId81"/>
    <p:sldId id="316" r:id="rId82"/>
    <p:sldId id="317" r:id="rId83"/>
    <p:sldId id="318" r:id="rId84"/>
    <p:sldId id="319" r:id="rId85"/>
    <p:sldId id="324" r:id="rId86"/>
    <p:sldId id="320" r:id="rId87"/>
    <p:sldId id="321" r:id="rId88"/>
    <p:sldId id="322" r:id="rId89"/>
    <p:sldId id="327" r:id="rId90"/>
    <p:sldId id="326" r:id="rId91"/>
    <p:sldId id="337" r:id="rId92"/>
    <p:sldId id="338" r:id="rId93"/>
    <p:sldId id="339" r:id="rId94"/>
    <p:sldId id="347" r:id="rId95"/>
    <p:sldId id="340" r:id="rId96"/>
    <p:sldId id="341" r:id="rId97"/>
    <p:sldId id="342" r:id="rId98"/>
    <p:sldId id="343" r:id="rId99"/>
    <p:sldId id="344" r:id="rId100"/>
    <p:sldId id="345" r:id="rId101"/>
    <p:sldId id="377" r:id="rId102"/>
    <p:sldId id="354" r:id="rId103"/>
    <p:sldId id="376" r:id="rId104"/>
    <p:sldId id="355" r:id="rId105"/>
    <p:sldId id="356" r:id="rId106"/>
    <p:sldId id="357" r:id="rId107"/>
    <p:sldId id="358" r:id="rId108"/>
    <p:sldId id="348" r:id="rId109"/>
    <p:sldId id="350" r:id="rId110"/>
    <p:sldId id="351" r:id="rId111"/>
    <p:sldId id="352" r:id="rId112"/>
    <p:sldId id="429" r:id="rId113"/>
    <p:sldId id="375" r:id="rId114"/>
    <p:sldId id="353" r:id="rId115"/>
    <p:sldId id="359" r:id="rId116"/>
    <p:sldId id="360" r:id="rId117"/>
    <p:sldId id="431" r:id="rId118"/>
    <p:sldId id="441" r:id="rId119"/>
    <p:sldId id="361" r:id="rId120"/>
    <p:sldId id="334" r:id="rId121"/>
    <p:sldId id="336" r:id="rId122"/>
    <p:sldId id="328" r:id="rId123"/>
    <p:sldId id="332" r:id="rId124"/>
    <p:sldId id="330" r:id="rId125"/>
    <p:sldId id="329" r:id="rId126"/>
    <p:sldId id="331" r:id="rId127"/>
    <p:sldId id="378" r:id="rId128"/>
    <p:sldId id="333" r:id="rId129"/>
    <p:sldId id="363" r:id="rId130"/>
    <p:sldId id="364" r:id="rId131"/>
    <p:sldId id="365" r:id="rId132"/>
    <p:sldId id="394" r:id="rId133"/>
    <p:sldId id="367" r:id="rId134"/>
    <p:sldId id="432" r:id="rId135"/>
    <p:sldId id="368" r:id="rId136"/>
    <p:sldId id="439" r:id="rId137"/>
    <p:sldId id="433" r:id="rId138"/>
    <p:sldId id="369" r:id="rId139"/>
    <p:sldId id="437" r:id="rId140"/>
    <p:sldId id="372" r:id="rId141"/>
    <p:sldId id="402" r:id="rId142"/>
    <p:sldId id="374" r:id="rId143"/>
    <p:sldId id="403" r:id="rId144"/>
    <p:sldId id="404" r:id="rId145"/>
    <p:sldId id="405" r:id="rId146"/>
    <p:sldId id="410" r:id="rId147"/>
    <p:sldId id="406" r:id="rId148"/>
    <p:sldId id="407" r:id="rId149"/>
    <p:sldId id="408" r:id="rId150"/>
    <p:sldId id="411" r:id="rId151"/>
    <p:sldId id="373" r:id="rId152"/>
    <p:sldId id="323" r:id="rId153"/>
    <p:sldId id="435" r:id="rId154"/>
    <p:sldId id="346" r:id="rId155"/>
    <p:sldId id="434" r:id="rId156"/>
    <p:sldId id="409" r:id="rId157"/>
    <p:sldId id="436" r:id="rId158"/>
    <p:sldId id="440" r:id="rId159"/>
    <p:sldId id="370" r:id="rId1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A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957" autoAdjust="0"/>
    <p:restoredTop sz="67276" autoAdjust="0"/>
  </p:normalViewPr>
  <p:slideViewPr>
    <p:cSldViewPr>
      <p:cViewPr varScale="1">
        <p:scale>
          <a:sx n="53" d="100"/>
          <a:sy n="53" d="100"/>
        </p:scale>
        <p:origin x="1422" y="36"/>
      </p:cViewPr>
      <p:guideLst>
        <p:guide orient="horz" pos="2160"/>
        <p:guide pos="2880"/>
      </p:guideLst>
    </p:cSldViewPr>
  </p:slideViewPr>
  <p:outlineViewPr>
    <p:cViewPr>
      <p:scale>
        <a:sx n="33" d="100"/>
        <a:sy n="33" d="100"/>
      </p:scale>
      <p:origin x="42" y="3954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BA2649-A0DC-48C5-828E-95012912C4D7}" type="datetimeFigureOut">
              <a:rPr lang="en-CA" smtClean="0"/>
              <a:t>2016-03-08</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E9AE1F-E67D-4196-AE34-9B4F1D35F0C3}" type="slidenum">
              <a:rPr lang="en-CA" smtClean="0"/>
              <a:t>‹#›</a:t>
            </a:fld>
            <a:endParaRPr lang="en-CA"/>
          </a:p>
        </p:txBody>
      </p:sp>
    </p:spTree>
    <p:extLst>
      <p:ext uri="{BB962C8B-B14F-4D97-AF65-F5344CB8AC3E}">
        <p14:creationId xmlns:p14="http://schemas.microsoft.com/office/powerpoint/2010/main" val="1348571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8E9AE1F-E67D-4196-AE34-9B4F1D35F0C3}" type="slidenum">
              <a:rPr lang="en-CA" smtClean="0"/>
              <a:t>1</a:t>
            </a:fld>
            <a:endParaRPr lang="en-CA"/>
          </a:p>
        </p:txBody>
      </p:sp>
    </p:spTree>
    <p:extLst>
      <p:ext uri="{BB962C8B-B14F-4D97-AF65-F5344CB8AC3E}">
        <p14:creationId xmlns:p14="http://schemas.microsoft.com/office/powerpoint/2010/main" val="3286460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We</a:t>
            </a:r>
            <a:r>
              <a:rPr lang="en-CA" baseline="0" dirty="0" smtClean="0"/>
              <a:t> will be using EFILE whenever we can</a:t>
            </a:r>
            <a:endParaRPr lang="en-CA" dirty="0"/>
          </a:p>
        </p:txBody>
      </p:sp>
      <p:sp>
        <p:nvSpPr>
          <p:cNvPr id="4" name="Slide Number Placeholder 3"/>
          <p:cNvSpPr>
            <a:spLocks noGrp="1"/>
          </p:cNvSpPr>
          <p:nvPr>
            <p:ph type="sldNum" sz="quarter" idx="10"/>
          </p:nvPr>
        </p:nvSpPr>
        <p:spPr/>
        <p:txBody>
          <a:bodyPr/>
          <a:lstStyle/>
          <a:p>
            <a:fld id="{58E9AE1F-E67D-4196-AE34-9B4F1D35F0C3}" type="slidenum">
              <a:rPr lang="en-CA" smtClean="0"/>
              <a:t>14</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116</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There is also a note here that if you move for school and have taxable scholarships, you can also</a:t>
            </a:r>
            <a:r>
              <a:rPr lang="en-CA" baseline="0" dirty="0" smtClean="0"/>
              <a:t> deduct moving expenses.</a:t>
            </a:r>
          </a:p>
          <a:p>
            <a:endParaRPr lang="en-CA" baseline="0" dirty="0" smtClean="0"/>
          </a:p>
          <a:p>
            <a:r>
              <a:rPr lang="en-CA" baseline="0" dirty="0" smtClean="0"/>
              <a:t>But you don’t have taxable scholarships in 99.9% of the cases so this is left as a note for completeness.</a:t>
            </a:r>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117</a:t>
            </a:fld>
            <a:endParaRPr lang="en-CA"/>
          </a:p>
        </p:txBody>
      </p:sp>
    </p:spTree>
    <p:extLst>
      <p:ext uri="{BB962C8B-B14F-4D97-AF65-F5344CB8AC3E}">
        <p14:creationId xmlns:p14="http://schemas.microsoft.com/office/powerpoint/2010/main" val="52764874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119</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is the list from the old</a:t>
            </a:r>
            <a:r>
              <a:rPr lang="en-CA" baseline="0" dirty="0" smtClean="0"/>
              <a:t> program. (UFILE 2014 and earlier)</a:t>
            </a:r>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121</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1" dirty="0" smtClean="0"/>
              <a:t>There is no</a:t>
            </a:r>
            <a:r>
              <a:rPr lang="en-CA" b="1" baseline="0" dirty="0" smtClean="0"/>
              <a:t> downside to the client if you enter their transit passes into the program. Generally, don’t even think about it unless they have income.</a:t>
            </a:r>
            <a:endParaRPr lang="en-CA" b="1" dirty="0" smtClean="0"/>
          </a:p>
          <a:p>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122</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Here is tax planning at its simplest.</a:t>
            </a:r>
            <a:r>
              <a:rPr lang="en-CA" baseline="0" dirty="0" smtClean="0"/>
              <a:t> You can claim the credit on the student’s return or the parent’s return. Student probably pays no tax. Parents probably pay tax.</a:t>
            </a:r>
            <a:endParaRPr lang="en-CA" dirty="0" smtClean="0"/>
          </a:p>
          <a:p>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123</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124</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125</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126</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There is no</a:t>
            </a:r>
            <a:r>
              <a:rPr lang="en-CA" b="1" baseline="0" dirty="0" smtClean="0"/>
              <a:t> downside to the client if you enter their transit pass receipts into the program. Unlike donations, they will not miss future tax saving opportunities. The only problem is if a client brings a shoebox of medical receipts, we will need them to help us total the receipts.</a:t>
            </a:r>
            <a:endParaRPr lang="en-CA" b="1" dirty="0" smtClean="0"/>
          </a:p>
          <a:p>
            <a:endParaRPr lang="en-CA" b="1" dirty="0" smtClean="0"/>
          </a:p>
          <a:p>
            <a:r>
              <a:rPr lang="en-CA" b="1" dirty="0" smtClean="0"/>
              <a:t>Has </a:t>
            </a:r>
            <a:r>
              <a:rPr lang="en-CA" b="1" dirty="0" err="1" smtClean="0"/>
              <a:t>Cdn</a:t>
            </a:r>
            <a:r>
              <a:rPr lang="en-CA" b="1" dirty="0" smtClean="0"/>
              <a:t> Parents =&gt; Do they have parents</a:t>
            </a:r>
            <a:r>
              <a:rPr lang="en-CA" b="1" baseline="0" dirty="0" smtClean="0"/>
              <a:t> earning income in Canada who would be able to use the credit? (</a:t>
            </a:r>
            <a:r>
              <a:rPr lang="en-CA" b="1" baseline="0" dirty="0" err="1" smtClean="0"/>
              <a:t>eg</a:t>
            </a:r>
            <a:r>
              <a:rPr lang="en-CA" b="1" baseline="0" dirty="0" smtClean="0"/>
              <a:t>. Intl students may not)</a:t>
            </a:r>
          </a:p>
        </p:txBody>
      </p:sp>
      <p:sp>
        <p:nvSpPr>
          <p:cNvPr id="4" name="Slide Number Placeholder 3"/>
          <p:cNvSpPr>
            <a:spLocks noGrp="1"/>
          </p:cNvSpPr>
          <p:nvPr>
            <p:ph type="sldNum" sz="quarter" idx="10"/>
          </p:nvPr>
        </p:nvSpPr>
        <p:spPr/>
        <p:txBody>
          <a:bodyPr/>
          <a:lstStyle/>
          <a:p>
            <a:fld id="{58E9AE1F-E67D-4196-AE34-9B4F1D35F0C3}" type="slidenum">
              <a:rPr lang="en-CA" smtClean="0"/>
              <a:t>127</a:t>
            </a:fld>
            <a:endParaRPr lang="en-CA"/>
          </a:p>
        </p:txBody>
      </p:sp>
    </p:spTree>
    <p:extLst>
      <p:ext uri="{BB962C8B-B14F-4D97-AF65-F5344CB8AC3E}">
        <p14:creationId xmlns:p14="http://schemas.microsoft.com/office/powerpoint/2010/main" val="1170179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15</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128</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130</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Not</a:t>
            </a:r>
            <a:r>
              <a:rPr lang="en-CA" baseline="0" dirty="0" smtClean="0"/>
              <a:t> very intuitive, weird </a:t>
            </a:r>
            <a:r>
              <a:rPr lang="en-CA" baseline="0" dirty="0" err="1" smtClean="0"/>
              <a:t>Ufile</a:t>
            </a:r>
            <a:r>
              <a:rPr lang="en-CA" baseline="0" dirty="0" smtClean="0"/>
              <a:t> would set it up this way….</a:t>
            </a:r>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131</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Not</a:t>
            </a:r>
            <a:r>
              <a:rPr lang="en-CA" baseline="0" dirty="0" smtClean="0"/>
              <a:t> very intuitive, weird </a:t>
            </a:r>
            <a:r>
              <a:rPr lang="en-CA" baseline="0" dirty="0" err="1" smtClean="0"/>
              <a:t>Ufile</a:t>
            </a:r>
            <a:r>
              <a:rPr lang="en-CA" baseline="0" dirty="0" smtClean="0"/>
              <a:t> would set it up this way….</a:t>
            </a:r>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132</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133</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is the main reason why students should file a tax return even</a:t>
            </a:r>
            <a:r>
              <a:rPr lang="en-CA" baseline="0" dirty="0" smtClean="0"/>
              <a:t> if they make nothing.</a:t>
            </a:r>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135</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is the main reason why students should file a tax return even</a:t>
            </a:r>
            <a:r>
              <a:rPr lang="en-CA" baseline="0" dirty="0" smtClean="0"/>
              <a:t> if they make nothing.</a:t>
            </a:r>
          </a:p>
          <a:p>
            <a:endParaRPr lang="en-CA" baseline="0" dirty="0" smtClean="0"/>
          </a:p>
          <a:p>
            <a:r>
              <a:rPr lang="en-CA" baseline="0" dirty="0" smtClean="0"/>
              <a:t>I assumed </a:t>
            </a:r>
            <a:r>
              <a:rPr lang="en-CA" baseline="0" dirty="0" err="1" smtClean="0"/>
              <a:t>sublettor</a:t>
            </a:r>
            <a:r>
              <a:rPr lang="en-CA" baseline="0" dirty="0" smtClean="0"/>
              <a:t> is not making a profit on the sublet</a:t>
            </a:r>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136</a:t>
            </a:fld>
            <a:endParaRPr lang="en-CA"/>
          </a:p>
        </p:txBody>
      </p:sp>
    </p:spTree>
    <p:extLst>
      <p:ext uri="{BB962C8B-B14F-4D97-AF65-F5344CB8AC3E}">
        <p14:creationId xmlns:p14="http://schemas.microsoft.com/office/powerpoint/2010/main" val="219251948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one</a:t>
            </a:r>
            <a:r>
              <a:rPr lang="en-CA" baseline="0" dirty="0" smtClean="0"/>
              <a:t> should be rare because students. Also, note that if they’re paying property tax, they own a house. If they own a house and are renting to friends, we can’t help them!!!</a:t>
            </a:r>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138</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0" kern="1200" dirty="0" smtClean="0">
                <a:solidFill>
                  <a:srgbClr val="FF0000"/>
                </a:solidFill>
                <a:effectLst/>
                <a:latin typeface="+mn-lt"/>
                <a:ea typeface="+mn-ea"/>
                <a:cs typeface="+mn-cs"/>
              </a:rPr>
              <a:t>*NEEEEWWWWWW****</a:t>
            </a:r>
          </a:p>
          <a:p>
            <a:endParaRPr lang="en-CA" sz="1200" b="1" i="0" kern="1200" dirty="0" smtClean="0">
              <a:solidFill>
                <a:srgbClr val="FF0000"/>
              </a:solidFill>
              <a:effectLst/>
              <a:latin typeface="+mn-lt"/>
              <a:ea typeface="+mn-ea"/>
              <a:cs typeface="+mn-cs"/>
            </a:endParaRPr>
          </a:p>
          <a:p>
            <a:r>
              <a:rPr lang="en-CA" sz="1200" b="1" i="0" kern="1200" dirty="0" smtClean="0">
                <a:solidFill>
                  <a:srgbClr val="FF0000"/>
                </a:solidFill>
                <a:effectLst/>
                <a:latin typeface="+mn-lt"/>
                <a:ea typeface="+mn-ea"/>
                <a:cs typeface="+mn-cs"/>
              </a:rPr>
              <a:t>Eligible activities for the children’s arts tax credit include artistic or cultural activities such as art classes, piano lessons, and tutoring, as well as other activities that are intended to improve a child’s dexterity or co-ordination.</a:t>
            </a:r>
          </a:p>
          <a:p>
            <a:endParaRPr lang="en-CA" sz="1200" b="1" i="0" kern="1200" dirty="0" smtClean="0">
              <a:solidFill>
                <a:srgbClr val="FF0000"/>
              </a:solidFill>
              <a:effectLst/>
              <a:latin typeface="+mn-lt"/>
              <a:ea typeface="+mn-ea"/>
              <a:cs typeface="+mn-cs"/>
            </a:endParaRPr>
          </a:p>
          <a:p>
            <a:r>
              <a:rPr lang="en-CA" sz="1200" b="1" i="0" kern="1200" dirty="0" smtClean="0">
                <a:solidFill>
                  <a:srgbClr val="FF0000"/>
                </a:solidFill>
                <a:effectLst/>
                <a:latin typeface="+mn-lt"/>
                <a:ea typeface="+mn-ea"/>
                <a:cs typeface="+mn-cs"/>
              </a:rPr>
              <a:t>Eligible activities for the children’s fitness tax credit include strenuous games like hockey or soccer and activities such as golf lessons, horseback riding, sailing, and bowling, as well as others that require a similar level of physical activity.</a:t>
            </a:r>
            <a:endParaRPr lang="en-CA" sz="1200" b="1" i="0" kern="1200" dirty="0">
              <a:solidFill>
                <a:srgbClr val="FF0000"/>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E9AE1F-E67D-4196-AE34-9B4F1D35F0C3}" type="slidenum">
              <a:rPr lang="en-CA" smtClean="0"/>
              <a:t>140</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0" kern="1200" dirty="0" smtClean="0">
                <a:solidFill>
                  <a:srgbClr val="FF0000"/>
                </a:solidFill>
                <a:effectLst/>
                <a:latin typeface="+mn-lt"/>
                <a:ea typeface="+mn-ea"/>
                <a:cs typeface="+mn-cs"/>
              </a:rPr>
              <a:t>This</a:t>
            </a:r>
            <a:r>
              <a:rPr lang="en-CA" sz="1200" b="1" i="0" kern="1200" baseline="0" dirty="0" smtClean="0">
                <a:solidFill>
                  <a:srgbClr val="FF0000"/>
                </a:solidFill>
                <a:effectLst/>
                <a:latin typeface="+mn-lt"/>
                <a:ea typeface="+mn-ea"/>
                <a:cs typeface="+mn-cs"/>
              </a:rPr>
              <a:t> is Harper’s Tax Cut for the Rich.</a:t>
            </a:r>
          </a:p>
          <a:p>
            <a:endParaRPr lang="en-CA" sz="1200" b="1" i="0" kern="1200" dirty="0">
              <a:solidFill>
                <a:srgbClr val="FF0000"/>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E9AE1F-E67D-4196-AE34-9B4F1D35F0C3}" type="slidenum">
              <a:rPr lang="en-CA" smtClean="0"/>
              <a:t>141</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http://www.efile.cra.gc.ca/l-xclsns-eng.html</a:t>
            </a:r>
          </a:p>
          <a:p>
            <a:endParaRPr lang="en-CA" dirty="0" smtClean="0"/>
          </a:p>
          <a:p>
            <a:r>
              <a:rPr lang="en-CA" dirty="0" smtClean="0"/>
              <a:t>The first one you’ll learn a lot more about in AFM362 / 363</a:t>
            </a:r>
            <a:r>
              <a:rPr lang="en-CA" baseline="0" dirty="0" smtClean="0"/>
              <a:t>. Tax residency is a very broad and grey area about who should be taxed as a ‘Canadian resident. This is NOT the same as being a Canadian citizen or permanent residency. It is possible for an international student to be a ‘Canadian resident for tax purposes’ (aka deemed resident), how to determine this is far outside the scope of this training session.</a:t>
            </a:r>
          </a:p>
          <a:p>
            <a:r>
              <a:rPr lang="en-CA" baseline="0" dirty="0" smtClean="0"/>
              <a:t>Also, not concerned because for our purposes, deemed residents will be excluded for other reasons</a:t>
            </a:r>
          </a:p>
          <a:p>
            <a:endParaRPr lang="en-CA" baseline="0" dirty="0" smtClean="0"/>
          </a:p>
          <a:p>
            <a:r>
              <a:rPr lang="en-CA" baseline="0" dirty="0" smtClean="0"/>
              <a:t>Not allowed to prepare deceased returns. If someone says ‘I am dead’, tell them ‘sorry I can’t help you’.</a:t>
            </a:r>
          </a:p>
          <a:p>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Taxpayer’s SIN starts with 0 -&gt; Wikipedia says “CRA may assign fictitious SIN numbers beginning with zero to taxpayers who do not have SINs” – this would be an ITN for people who aren’t eligible for SIN but need to file their tax returns. </a:t>
            </a:r>
            <a:r>
              <a:rPr lang="en-CA" baseline="0" dirty="0" smtClean="0">
                <a:sym typeface="Wingdings" panose="05000000000000000000" pitchFamily="2" charset="2"/>
              </a:rPr>
              <a:t> We’ve actually found that sometimes you can still EFILE, so just try EFILE and then tell them to paper return if it doesn’t work.</a:t>
            </a:r>
            <a:endParaRPr lang="en-CA" baseline="0" dirty="0" smtClean="0"/>
          </a:p>
          <a:p>
            <a:endParaRPr lang="en-CA" baseline="0" dirty="0" smtClean="0"/>
          </a:p>
          <a:p>
            <a:endParaRPr lang="en-CA" baseline="0" dirty="0" smtClean="0"/>
          </a:p>
          <a:p>
            <a:r>
              <a:rPr lang="en-CA" baseline="0" dirty="0" smtClean="0"/>
              <a:t>We aren’t doing returns for people who file for bankruptcy</a:t>
            </a:r>
          </a:p>
          <a:p>
            <a:endParaRPr lang="en-CA" baseline="0" dirty="0" smtClean="0"/>
          </a:p>
          <a:p>
            <a:endParaRPr lang="en-CA" baseline="0"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16</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143</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144</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145</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146</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147</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148</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Choose ‘Foreign Income’ in Interview</a:t>
            </a:r>
          </a:p>
          <a:p>
            <a:r>
              <a:rPr lang="en-CA" dirty="0" smtClean="0"/>
              <a:t>Choose ‘Foreign Employment Income’</a:t>
            </a:r>
          </a:p>
          <a:p>
            <a:r>
              <a:rPr lang="en-CA" dirty="0" smtClean="0"/>
              <a:t>Select</a:t>
            </a:r>
            <a:r>
              <a:rPr lang="en-CA" baseline="0" dirty="0" smtClean="0"/>
              <a:t> Country</a:t>
            </a:r>
          </a:p>
          <a:p>
            <a:r>
              <a:rPr lang="en-CA" baseline="0" dirty="0" smtClean="0"/>
              <a:t>Description: Type “Employment Income”</a:t>
            </a:r>
          </a:p>
          <a:p>
            <a:r>
              <a:rPr lang="en-CA" baseline="0" dirty="0" smtClean="0"/>
              <a:t>Exchange Rate to Apply: Use the Bank of Canada exchange rate for 2015 according to the currency</a:t>
            </a:r>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http://www.bankofcanada.ca/rates/exchange/annual-average-exchange-rates/</a:t>
            </a:r>
          </a:p>
          <a:p>
            <a:endParaRPr lang="en-CA" dirty="0" smtClean="0"/>
          </a:p>
          <a:p>
            <a:r>
              <a:rPr lang="en-CA" dirty="0" smtClean="0"/>
              <a:t>Foreign employment income not entered on a T4 page: Enter income in</a:t>
            </a:r>
            <a:r>
              <a:rPr lang="en-CA" baseline="0" dirty="0" smtClean="0"/>
              <a:t> original currency (</a:t>
            </a:r>
            <a:r>
              <a:rPr lang="en-CA" baseline="0" dirty="0" err="1" smtClean="0"/>
              <a:t>eg</a:t>
            </a:r>
            <a:r>
              <a:rPr lang="en-CA" baseline="0" dirty="0" smtClean="0"/>
              <a:t>. Japanese Yen)</a:t>
            </a:r>
          </a:p>
          <a:p>
            <a:r>
              <a:rPr lang="en-CA" dirty="0" smtClean="0"/>
              <a:t>Amount of foreign tax paid: Enter</a:t>
            </a:r>
            <a:r>
              <a:rPr lang="en-CA" baseline="0" dirty="0" smtClean="0"/>
              <a:t> this based off of their foreign tax return and in original currency (you will need a mentor to help you)</a:t>
            </a:r>
            <a:endParaRPr lang="en-CA" dirty="0" smtClean="0"/>
          </a:p>
          <a:p>
            <a:endParaRPr lang="en-CA" dirty="0" smtClean="0"/>
          </a:p>
          <a:p>
            <a:r>
              <a:rPr lang="en-CA" dirty="0" smtClean="0"/>
              <a:t>Input income earned in foreign currency</a:t>
            </a:r>
          </a:p>
          <a:p>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149</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Institution Number represents the bank, it is unique</a:t>
            </a:r>
            <a:r>
              <a:rPr lang="en-CA" baseline="0" dirty="0" smtClean="0"/>
              <a:t> to each bank</a:t>
            </a:r>
          </a:p>
          <a:p>
            <a:r>
              <a:rPr lang="en-CA" baseline="0" dirty="0" smtClean="0"/>
              <a:t>Branch/Transit: Represents which bank branch you first opened your account at (for many </a:t>
            </a:r>
            <a:r>
              <a:rPr lang="en-CA" baseline="0" dirty="0" err="1" smtClean="0"/>
              <a:t>intl</a:t>
            </a:r>
            <a:r>
              <a:rPr lang="en-CA" baseline="0" dirty="0" smtClean="0"/>
              <a:t> students, this is the one in the SLC basement)</a:t>
            </a:r>
          </a:p>
          <a:p>
            <a:r>
              <a:rPr lang="en-CA" baseline="0" dirty="0" smtClean="0"/>
              <a:t>Account #: Unique to each student, can usually find through online banking</a:t>
            </a:r>
            <a:endParaRPr lang="en-CA" dirty="0" smtClean="0"/>
          </a:p>
          <a:p>
            <a:endParaRPr lang="en-CA" dirty="0" smtClean="0"/>
          </a:p>
          <a:p>
            <a:r>
              <a:rPr lang="en-CA" dirty="0" smtClean="0"/>
              <a:t>TD:</a:t>
            </a:r>
            <a:r>
              <a:rPr lang="en-CA" baseline="0" dirty="0" smtClean="0"/>
              <a:t> You can get most of the information off of the “My Accounts” screen.</a:t>
            </a:r>
          </a:p>
          <a:p>
            <a:r>
              <a:rPr lang="en-CA" baseline="0" dirty="0" smtClean="0"/>
              <a:t>https://td.intelliresponse.com/accounts/index.jsp?requestType=NormalRequest&amp;source=4&amp;id=218&amp;question=How+do+I+identify+my+</a:t>
            </a:r>
          </a:p>
          <a:p>
            <a:endParaRPr lang="en-CA" baseline="0" dirty="0" smtClean="0"/>
          </a:p>
          <a:p>
            <a:r>
              <a:rPr lang="en-CA" baseline="0" dirty="0" smtClean="0"/>
              <a:t>Tangerine: Click into the Chequing Account. Under ‘Account Actions’ choose ‘Print void cheque’. A window with PDF of a void cheque appears, use information on bottom</a:t>
            </a:r>
          </a:p>
          <a:p>
            <a:r>
              <a:rPr lang="en-CA" baseline="0" dirty="0" smtClean="0"/>
              <a:t>Institution: 614</a:t>
            </a:r>
          </a:p>
          <a:p>
            <a:r>
              <a:rPr lang="en-CA" baseline="0" dirty="0" smtClean="0"/>
              <a:t>Branch/Transit: 00152 (same for all)</a:t>
            </a:r>
          </a:p>
          <a:p>
            <a:endParaRPr lang="en-CA" baseline="0" dirty="0" smtClean="0"/>
          </a:p>
          <a:p>
            <a:r>
              <a:rPr lang="en-CA" baseline="0" dirty="0" smtClean="0"/>
              <a:t>BMO: Click into the chequing account. Each item will be listed along the top of the page </a:t>
            </a:r>
          </a:p>
          <a:p>
            <a:r>
              <a:rPr lang="en-CA" baseline="0" dirty="0" smtClean="0"/>
              <a:t>Account No: </a:t>
            </a:r>
            <a:r>
              <a:rPr lang="en-CA" baseline="0" dirty="0" err="1" smtClean="0"/>
              <a:t>xxxx</a:t>
            </a:r>
            <a:r>
              <a:rPr lang="en-CA" baseline="0" dirty="0" smtClean="0"/>
              <a:t>-xxx (enter this without hyphen) Financial Institution No: 001 Branch Transit No: </a:t>
            </a:r>
            <a:r>
              <a:rPr lang="en-CA" baseline="0" dirty="0" err="1" smtClean="0"/>
              <a:t>yyyyy</a:t>
            </a:r>
            <a:endParaRPr lang="en-CA" baseline="0" dirty="0" smtClean="0"/>
          </a:p>
          <a:p>
            <a:endParaRPr lang="en-CA" baseline="0" dirty="0" smtClean="0"/>
          </a:p>
          <a:p>
            <a:r>
              <a:rPr lang="en-CA" baseline="0" dirty="0" smtClean="0"/>
              <a:t>PC Financial</a:t>
            </a:r>
          </a:p>
          <a:p>
            <a:r>
              <a:rPr lang="en-CA" baseline="0" dirty="0" smtClean="0"/>
              <a:t>Institution Number: 010 (same as CIBC)</a:t>
            </a:r>
          </a:p>
          <a:p>
            <a:r>
              <a:rPr lang="en-CA" baseline="0" dirty="0" smtClean="0"/>
              <a:t>Branch/Transit: 30800 (same for all)</a:t>
            </a:r>
          </a:p>
          <a:p>
            <a:endParaRPr lang="en-CA" baseline="0" dirty="0" smtClean="0"/>
          </a:p>
          <a:p>
            <a:endParaRPr lang="en-CA" baseline="0"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150</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151</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0" kern="1200" dirty="0" smtClean="0">
                <a:solidFill>
                  <a:schemeClr val="tx1"/>
                </a:solidFill>
                <a:effectLst/>
                <a:latin typeface="+mn-lt"/>
                <a:ea typeface="+mn-ea"/>
                <a:cs typeface="+mn-cs"/>
              </a:rPr>
              <a:t>Regrettably, we will not be able to prepare your return if it involves any of the following items:</a:t>
            </a:r>
            <a:endParaRPr lang="en-CA" sz="1200" b="0" i="0" kern="1200" dirty="0" smtClean="0">
              <a:solidFill>
                <a:schemeClr val="tx1"/>
              </a:solidFill>
              <a:effectLst/>
              <a:latin typeface="+mn-lt"/>
              <a:ea typeface="+mn-ea"/>
              <a:cs typeface="+mn-cs"/>
            </a:endParaRPr>
          </a:p>
          <a:p>
            <a:r>
              <a:rPr lang="en-CA" sz="1200" b="0" i="0" kern="1200" dirty="0" smtClean="0">
                <a:solidFill>
                  <a:schemeClr val="tx1"/>
                </a:solidFill>
                <a:effectLst/>
                <a:latin typeface="+mn-lt"/>
                <a:ea typeface="+mn-ea"/>
                <a:cs typeface="+mn-cs"/>
              </a:rPr>
              <a:t>‧ Rental income and expenses</a:t>
            </a:r>
          </a:p>
          <a:p>
            <a:r>
              <a:rPr lang="en-CA" sz="1200" b="0" i="0" kern="1200" dirty="0" smtClean="0">
                <a:solidFill>
                  <a:schemeClr val="tx1"/>
                </a:solidFill>
                <a:effectLst/>
                <a:latin typeface="+mn-lt"/>
                <a:ea typeface="+mn-ea"/>
                <a:cs typeface="+mn-cs"/>
              </a:rPr>
              <a:t>‧ Business income and expenses (</a:t>
            </a:r>
            <a:r>
              <a:rPr lang="en-CA" sz="1200" b="0" i="0" kern="1200" dirty="0" err="1" smtClean="0">
                <a:solidFill>
                  <a:schemeClr val="tx1"/>
                </a:solidFill>
                <a:effectLst/>
                <a:latin typeface="+mn-lt"/>
                <a:ea typeface="+mn-ea"/>
                <a:cs typeface="+mn-cs"/>
              </a:rPr>
              <a:t>eg</a:t>
            </a:r>
            <a:r>
              <a:rPr lang="en-CA" sz="1200" b="0" i="0" kern="1200" dirty="0" smtClean="0">
                <a:solidFill>
                  <a:schemeClr val="tx1"/>
                </a:solidFill>
                <a:effectLst/>
                <a:latin typeface="+mn-lt"/>
                <a:ea typeface="+mn-ea"/>
                <a:cs typeface="+mn-cs"/>
              </a:rPr>
              <a:t>. including self-employment income)</a:t>
            </a:r>
          </a:p>
          <a:p>
            <a:r>
              <a:rPr lang="en-CA" sz="1200" b="0" i="0" kern="1200" dirty="0" smtClean="0">
                <a:solidFill>
                  <a:schemeClr val="tx1"/>
                </a:solidFill>
                <a:effectLst/>
                <a:latin typeface="+mn-lt"/>
                <a:ea typeface="+mn-ea"/>
                <a:cs typeface="+mn-cs"/>
              </a:rPr>
              <a:t>‧ Disposition of marketable securities (</a:t>
            </a:r>
            <a:r>
              <a:rPr lang="en-CA" sz="1200" b="0" i="0" kern="1200" dirty="0" err="1" smtClean="0">
                <a:solidFill>
                  <a:schemeClr val="tx1"/>
                </a:solidFill>
                <a:effectLst/>
                <a:latin typeface="+mn-lt"/>
                <a:ea typeface="+mn-ea"/>
                <a:cs typeface="+mn-cs"/>
              </a:rPr>
              <a:t>eg</a:t>
            </a:r>
            <a:r>
              <a:rPr lang="en-CA" sz="1200" b="0" i="0" kern="1200" dirty="0" smtClean="0">
                <a:solidFill>
                  <a:schemeClr val="tx1"/>
                </a:solidFill>
                <a:effectLst/>
                <a:latin typeface="+mn-lt"/>
                <a:ea typeface="+mn-ea"/>
                <a:cs typeface="+mn-cs"/>
              </a:rPr>
              <a:t>. Capital Gains/Losses on sales of shares)</a:t>
            </a:r>
          </a:p>
          <a:p>
            <a:r>
              <a:rPr lang="en-CA" sz="1200" b="0" i="0" kern="1200" dirty="0" smtClean="0">
                <a:solidFill>
                  <a:schemeClr val="tx1"/>
                </a:solidFill>
                <a:effectLst/>
                <a:latin typeface="+mn-lt"/>
                <a:ea typeface="+mn-ea"/>
                <a:cs typeface="+mn-cs"/>
              </a:rPr>
              <a:t>‧ Employment expenses (</a:t>
            </a:r>
            <a:r>
              <a:rPr lang="en-CA" sz="1200" b="0" i="0" kern="1200" dirty="0" err="1" smtClean="0">
                <a:solidFill>
                  <a:schemeClr val="tx1"/>
                </a:solidFill>
                <a:effectLst/>
                <a:latin typeface="+mn-lt"/>
                <a:ea typeface="+mn-ea"/>
                <a:cs typeface="+mn-cs"/>
              </a:rPr>
              <a:t>eg</a:t>
            </a:r>
            <a:r>
              <a:rPr lang="en-CA" sz="1200" b="0" i="0" kern="1200" dirty="0" smtClean="0">
                <a:solidFill>
                  <a:schemeClr val="tx1"/>
                </a:solidFill>
                <a:effectLst/>
                <a:latin typeface="+mn-lt"/>
                <a:ea typeface="+mn-ea"/>
                <a:cs typeface="+mn-cs"/>
              </a:rPr>
              <a:t>. form T2200 signed by your employer)</a:t>
            </a:r>
          </a:p>
          <a:p>
            <a:r>
              <a:rPr lang="en-CA" sz="1200" b="0" i="0" kern="1200" dirty="0" smtClean="0">
                <a:solidFill>
                  <a:schemeClr val="tx1"/>
                </a:solidFill>
                <a:effectLst/>
                <a:latin typeface="+mn-lt"/>
                <a:ea typeface="+mn-ea"/>
                <a:cs typeface="+mn-cs"/>
              </a:rPr>
              <a:t>‧ Bankruptcy</a:t>
            </a:r>
          </a:p>
          <a:p>
            <a:r>
              <a:rPr lang="en-CA" sz="1200" b="0" i="0" kern="1200" dirty="0" smtClean="0">
                <a:solidFill>
                  <a:schemeClr val="tx1"/>
                </a:solidFill>
                <a:effectLst/>
                <a:latin typeface="+mn-lt"/>
                <a:ea typeface="+mn-ea"/>
                <a:cs typeface="+mn-cs"/>
              </a:rPr>
              <a:t>‧ Deceased persons</a:t>
            </a:r>
          </a:p>
          <a:p>
            <a:r>
              <a:rPr lang="en-CA" sz="1200" b="0" i="0" kern="1200" dirty="0" smtClean="0">
                <a:solidFill>
                  <a:schemeClr val="tx1"/>
                </a:solidFill>
                <a:effectLst/>
                <a:latin typeface="+mn-lt"/>
                <a:ea typeface="+mn-ea"/>
                <a:cs typeface="+mn-cs"/>
              </a:rPr>
              <a:t>‧ Interest Income over $1000</a:t>
            </a:r>
          </a:p>
          <a:p>
            <a:r>
              <a:rPr lang="en-CA" sz="1200" b="0" i="0" kern="1200" dirty="0" smtClean="0">
                <a:solidFill>
                  <a:schemeClr val="tx1"/>
                </a:solidFill>
                <a:effectLst/>
                <a:latin typeface="+mn-lt"/>
                <a:ea typeface="+mn-ea"/>
                <a:cs typeface="+mn-cs"/>
              </a:rPr>
              <a:t>‧ Total income above the following income </a:t>
            </a:r>
            <a:r>
              <a:rPr lang="en-CA" sz="1200" b="0" i="0" kern="1200" smtClean="0">
                <a:solidFill>
                  <a:schemeClr val="tx1"/>
                </a:solidFill>
                <a:effectLst/>
                <a:latin typeface="+mn-lt"/>
                <a:ea typeface="+mn-ea"/>
                <a:cs typeface="+mn-cs"/>
              </a:rPr>
              <a:t>thresholds:</a:t>
            </a:r>
          </a:p>
          <a:p>
            <a:endParaRPr lang="en-CA" sz="1200" b="0" i="0" kern="1200" dirty="0" smtClean="0">
              <a:solidFill>
                <a:schemeClr val="tx1"/>
              </a:solidFill>
              <a:effectLst/>
              <a:latin typeface="+mn-lt"/>
              <a:ea typeface="+mn-ea"/>
              <a:cs typeface="+mn-cs"/>
            </a:endParaRPr>
          </a:p>
          <a:p>
            <a:r>
              <a:rPr lang="en-CA" b="1" dirty="0" smtClean="0">
                <a:effectLst/>
              </a:rPr>
              <a:t>Taxpayer status</a:t>
            </a:r>
            <a:r>
              <a:rPr lang="en-CA" b="0" dirty="0" smtClean="0">
                <a:effectLst/>
              </a:rPr>
              <a:t>	</a:t>
            </a:r>
            <a:r>
              <a:rPr lang="en-CA" b="1" dirty="0" smtClean="0">
                <a:effectLst/>
              </a:rPr>
              <a:t>Family income</a:t>
            </a:r>
            <a:endParaRPr lang="en-CA" dirty="0" smtClean="0">
              <a:effectLst/>
            </a:endParaRPr>
          </a:p>
          <a:p>
            <a:r>
              <a:rPr lang="en-CA" dirty="0" smtClean="0">
                <a:effectLst/>
              </a:rPr>
              <a:t>Single person		$30,000</a:t>
            </a:r>
          </a:p>
          <a:p>
            <a:r>
              <a:rPr lang="en-CA" dirty="0" smtClean="0">
                <a:effectLst/>
              </a:rPr>
              <a:t>Couple		$40,000</a:t>
            </a:r>
          </a:p>
          <a:p>
            <a:r>
              <a:rPr lang="en-CA" dirty="0" smtClean="0">
                <a:effectLst/>
              </a:rPr>
              <a:t>One adult with one child	$35,000</a:t>
            </a:r>
          </a:p>
          <a:p>
            <a:r>
              <a:rPr lang="en-CA" sz="1200" b="0" i="0" kern="1200" dirty="0" smtClean="0">
                <a:solidFill>
                  <a:schemeClr val="tx1"/>
                </a:solidFill>
                <a:effectLst/>
                <a:latin typeface="+mn-lt"/>
                <a:ea typeface="+mn-ea"/>
                <a:cs typeface="+mn-cs"/>
              </a:rPr>
              <a:t>For each additional dependant you have, add $2,500 to the family income.</a:t>
            </a:r>
          </a:p>
          <a:p>
            <a:r>
              <a:rPr lang="en-CA" sz="1200" b="0" i="0" kern="1200" dirty="0" smtClean="0">
                <a:solidFill>
                  <a:schemeClr val="tx1"/>
                </a:solidFill>
                <a:effectLst/>
                <a:latin typeface="+mn-lt"/>
                <a:ea typeface="+mn-ea"/>
                <a:cs typeface="+mn-cs"/>
              </a:rPr>
              <a:t> </a:t>
            </a:r>
            <a:endParaRPr lang="en-CA"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E9AE1F-E67D-4196-AE34-9B4F1D35F0C3}" type="slidenum">
              <a:rPr lang="en-CA" smtClean="0"/>
              <a:t>152</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First two will catch virtually all of the people we have to file paper returns for. International students.</a:t>
            </a:r>
          </a:p>
          <a:p>
            <a:endParaRPr lang="en-CA" baseline="0" dirty="0" smtClean="0"/>
          </a:p>
          <a:p>
            <a:r>
              <a:rPr lang="en-CA" baseline="0" dirty="0" smtClean="0"/>
              <a:t>Last one may catch co-op students who worked in more than one province in 2013! You will see how to find this later.</a:t>
            </a:r>
          </a:p>
        </p:txBody>
      </p:sp>
      <p:sp>
        <p:nvSpPr>
          <p:cNvPr id="4" name="Slide Number Placeholder 3"/>
          <p:cNvSpPr>
            <a:spLocks noGrp="1"/>
          </p:cNvSpPr>
          <p:nvPr>
            <p:ph type="sldNum" sz="quarter" idx="10"/>
          </p:nvPr>
        </p:nvSpPr>
        <p:spPr/>
        <p:txBody>
          <a:bodyPr/>
          <a:lstStyle/>
          <a:p>
            <a:fld id="{58E9AE1F-E67D-4196-AE34-9B4F1D35F0C3}" type="slidenum">
              <a:rPr lang="en-CA" smtClean="0"/>
              <a:t>17</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It’s ironic</a:t>
            </a:r>
            <a:r>
              <a:rPr lang="en-CA" b="1" baseline="0" dirty="0" smtClean="0"/>
              <a:t> that a credit designed to encourage donors would work against the Accounting and Finance Endowment Fund (and all others that rely on students).</a:t>
            </a:r>
          </a:p>
          <a:p>
            <a:endParaRPr lang="en-CA" b="1" baseline="0" dirty="0" smtClean="0"/>
          </a:p>
          <a:p>
            <a:r>
              <a:rPr lang="en-CA" b="1" baseline="0" dirty="0" smtClean="0"/>
              <a:t>Without the FDSC, claiming the charitable donation tax credit (CDTC) is ok because they carry forward for 5 years to presumably after graduation when you will have more money.</a:t>
            </a:r>
          </a:p>
          <a:p>
            <a:r>
              <a:rPr lang="en-CA" b="1" baseline="0" dirty="0" smtClean="0"/>
              <a:t>With the FDSC, claiming a donation credit in a year where you wouldn’t be able to make use of a credit (</a:t>
            </a:r>
            <a:r>
              <a:rPr lang="en-CA" b="1" baseline="0" dirty="0" err="1" smtClean="0"/>
              <a:t>eg</a:t>
            </a:r>
            <a:r>
              <a:rPr lang="en-CA" b="1" baseline="0" dirty="0" smtClean="0"/>
              <a:t>. no income, or all taxes payable are covered by credits (</a:t>
            </a:r>
            <a:r>
              <a:rPr lang="en-CA" b="1" baseline="0" dirty="0" err="1" smtClean="0"/>
              <a:t>eg</a:t>
            </a:r>
            <a:r>
              <a:rPr lang="en-CA" b="1" baseline="0" dirty="0" smtClean="0"/>
              <a:t>. especially tuition credits!) means that the FDSC is wasted. Unlike the normal CDTC, we have NO </a:t>
            </a:r>
            <a:r>
              <a:rPr lang="en-CA" b="1" baseline="0" dirty="0" err="1" smtClean="0"/>
              <a:t>carryforward</a:t>
            </a:r>
            <a:r>
              <a:rPr lang="en-CA" b="1" baseline="0" dirty="0" smtClean="0"/>
              <a:t> (</a:t>
            </a:r>
            <a:r>
              <a:rPr lang="en-CA" b="1" baseline="0" dirty="0" err="1" smtClean="0"/>
              <a:t>eg</a:t>
            </a:r>
            <a:r>
              <a:rPr lang="en-CA" b="1" baseline="0" dirty="0" smtClean="0"/>
              <a:t>. can’t use the FDSC in a year after you claim it) and you can only claim it once.</a:t>
            </a:r>
            <a:endParaRPr lang="en-CA" b="1"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154</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156</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mtClean="0"/>
              <a:t>me@ericfong.ca</a:t>
            </a:r>
            <a:endParaRPr lang="en-CA"/>
          </a:p>
        </p:txBody>
      </p:sp>
      <p:sp>
        <p:nvSpPr>
          <p:cNvPr id="4" name="Slide Number Placeholder 3"/>
          <p:cNvSpPr>
            <a:spLocks noGrp="1"/>
          </p:cNvSpPr>
          <p:nvPr>
            <p:ph type="sldNum" sz="quarter" idx="10"/>
          </p:nvPr>
        </p:nvSpPr>
        <p:spPr/>
        <p:txBody>
          <a:bodyPr/>
          <a:lstStyle/>
          <a:p>
            <a:fld id="{58E9AE1F-E67D-4196-AE34-9B4F1D35F0C3}" type="slidenum">
              <a:rPr lang="en-CA" smtClean="0"/>
              <a:t>159</a:t>
            </a:fld>
            <a:endParaRPr lang="en-CA"/>
          </a:p>
        </p:txBody>
      </p:sp>
    </p:spTree>
    <p:extLst>
      <p:ext uri="{BB962C8B-B14F-4D97-AF65-F5344CB8AC3E}">
        <p14:creationId xmlns:p14="http://schemas.microsoft.com/office/powerpoint/2010/main" val="2712439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Someone who is newly disabled can’t EFILE.</a:t>
            </a:r>
          </a:p>
        </p:txBody>
      </p:sp>
      <p:sp>
        <p:nvSpPr>
          <p:cNvPr id="4" name="Slide Number Placeholder 3"/>
          <p:cNvSpPr>
            <a:spLocks noGrp="1"/>
          </p:cNvSpPr>
          <p:nvPr>
            <p:ph type="sldNum" sz="quarter" idx="10"/>
          </p:nvPr>
        </p:nvSpPr>
        <p:spPr/>
        <p:txBody>
          <a:bodyPr/>
          <a:lstStyle/>
          <a:p>
            <a:fld id="{58E9AE1F-E67D-4196-AE34-9B4F1D35F0C3}" type="slidenum">
              <a:rPr lang="en-CA" smtClean="0"/>
              <a:t>18</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Paper File is not the name of the method, it’s just what</a:t>
            </a:r>
            <a:r>
              <a:rPr lang="en-CA" baseline="0" dirty="0" smtClean="0"/>
              <a:t> we will call it to contrast it against EFILE. </a:t>
            </a:r>
          </a:p>
          <a:p>
            <a:endParaRPr lang="en-CA" baseline="0" dirty="0" smtClean="0"/>
          </a:p>
          <a:p>
            <a:r>
              <a:rPr lang="en-CA" baseline="0" dirty="0" smtClean="0"/>
              <a:t>Has no name, since it used to be the only way of filing your tax return.. so it was called ‘filing’.</a:t>
            </a:r>
          </a:p>
        </p:txBody>
      </p:sp>
      <p:sp>
        <p:nvSpPr>
          <p:cNvPr id="4" name="Slide Number Placeholder 3"/>
          <p:cNvSpPr>
            <a:spLocks noGrp="1"/>
          </p:cNvSpPr>
          <p:nvPr>
            <p:ph type="sldNum" sz="quarter" idx="10"/>
          </p:nvPr>
        </p:nvSpPr>
        <p:spPr/>
        <p:txBody>
          <a:bodyPr/>
          <a:lstStyle/>
          <a:p>
            <a:fld id="{58E9AE1F-E67D-4196-AE34-9B4F1D35F0C3}" type="slidenum">
              <a:rPr lang="en-CA" smtClean="0"/>
              <a:t>19</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If the mailing address is Toronto,</a:t>
            </a:r>
            <a:r>
              <a:rPr lang="en-CA" baseline="0" dirty="0" smtClean="0"/>
              <a:t> the relevant mailing address is:</a:t>
            </a:r>
          </a:p>
          <a:p>
            <a:r>
              <a:rPr lang="en-CA" dirty="0" smtClean="0"/>
              <a:t>Canada Revenue Agency</a:t>
            </a:r>
            <a:br>
              <a:rPr lang="en-CA" dirty="0" smtClean="0"/>
            </a:br>
            <a:r>
              <a:rPr lang="en-CA" dirty="0" smtClean="0"/>
              <a:t>Tax Centre</a:t>
            </a:r>
            <a:br>
              <a:rPr lang="en-CA" dirty="0" smtClean="0"/>
            </a:br>
            <a:r>
              <a:rPr lang="en-CA" dirty="0" smtClean="0"/>
              <a:t>1050 Notre Dame Avenue</a:t>
            </a:r>
            <a:br>
              <a:rPr lang="en-CA" dirty="0" smtClean="0"/>
            </a:br>
            <a:r>
              <a:rPr lang="en-CA" dirty="0" smtClean="0"/>
              <a:t>Sudbury ON  P3A 5C2</a:t>
            </a:r>
            <a:endParaRPr lang="en-CA" dirty="0"/>
          </a:p>
        </p:txBody>
      </p:sp>
      <p:sp>
        <p:nvSpPr>
          <p:cNvPr id="4" name="Slide Number Placeholder 3"/>
          <p:cNvSpPr>
            <a:spLocks noGrp="1"/>
          </p:cNvSpPr>
          <p:nvPr>
            <p:ph type="sldNum" sz="quarter" idx="10"/>
          </p:nvPr>
        </p:nvSpPr>
        <p:spPr/>
        <p:txBody>
          <a:bodyPr/>
          <a:lstStyle/>
          <a:p>
            <a:fld id="{58E9AE1F-E67D-4196-AE34-9B4F1D35F0C3}" type="slidenum">
              <a:rPr lang="en-CA" smtClean="0"/>
              <a:t>20</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8E9AE1F-E67D-4196-AE34-9B4F1D35F0C3}" type="slidenum">
              <a:rPr lang="en-CA" smtClean="0"/>
              <a:t>21</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8E9AE1F-E67D-4196-AE34-9B4F1D35F0C3}" type="slidenum">
              <a:rPr lang="en-CA" smtClean="0"/>
              <a:t>22</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a:t>
            </a:r>
            <a:r>
              <a:rPr lang="en-CA" baseline="0" dirty="0" smtClean="0"/>
              <a:t> </a:t>
            </a:r>
            <a:r>
              <a:rPr lang="en-CA" dirty="0" smtClean="0"/>
              <a:t>tax return is a reconciliation of the taxes you paid and the actual taxes you are owing.</a:t>
            </a:r>
          </a:p>
          <a:p>
            <a:endParaRPr lang="en-CA" baseline="0" dirty="0" smtClean="0"/>
          </a:p>
          <a:p>
            <a:r>
              <a:rPr lang="en-CA" baseline="0" dirty="0" smtClean="0"/>
              <a:t>The taxes you pay throughout the year are only a guesstimate – your employer withholds tax but does not know what tax rate you’re </a:t>
            </a:r>
            <a:r>
              <a:rPr lang="en-CA" baseline="0" dirty="0" err="1" smtClean="0"/>
              <a:t>acutally</a:t>
            </a:r>
            <a:r>
              <a:rPr lang="en-CA" baseline="0" dirty="0" smtClean="0"/>
              <a:t> at because you likely have other sources of income (investments, etc.)</a:t>
            </a:r>
          </a:p>
          <a:p>
            <a:endParaRPr lang="en-CA" baseline="0" dirty="0" smtClean="0"/>
          </a:p>
          <a:p>
            <a:r>
              <a:rPr lang="en-CA" baseline="0" dirty="0" smtClean="0"/>
              <a:t>The tax return adds up ALL your income from the different sources and calculates the amount of tax you owe. Then it calculates how much </a:t>
            </a:r>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24</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CA" dirty="0" smtClean="0"/>
              <a:t>Tax Software on Macs</a:t>
            </a:r>
            <a:r>
              <a:rPr lang="en-CA" baseline="0" dirty="0" smtClean="0"/>
              <a:t> – an issue that sounds like it came out of ECON101</a:t>
            </a:r>
          </a:p>
          <a:p>
            <a:pPr marL="0" marR="0" lvl="1" indent="0" algn="l" defTabSz="914400" rtl="0" eaLnBrk="1" fontAlgn="auto" latinLnBrk="0" hangingPunct="1">
              <a:lnSpc>
                <a:spcPct val="100000"/>
              </a:lnSpc>
              <a:spcBef>
                <a:spcPts val="0"/>
              </a:spcBef>
              <a:spcAft>
                <a:spcPts val="0"/>
              </a:spcAft>
              <a:buClrTx/>
              <a:buSzTx/>
              <a:buFontTx/>
              <a:buNone/>
              <a:tabLst/>
              <a:defRPr/>
            </a:pPr>
            <a:r>
              <a:rPr lang="en-CA" baseline="0" dirty="0" smtClean="0"/>
              <a:t>No supply</a:t>
            </a:r>
          </a:p>
          <a:p>
            <a:pPr marL="0" marR="0" lvl="1" indent="0" algn="l" defTabSz="914400" rtl="0" eaLnBrk="1" fontAlgn="auto" latinLnBrk="0" hangingPunct="1">
              <a:lnSpc>
                <a:spcPct val="100000"/>
              </a:lnSpc>
              <a:spcBef>
                <a:spcPts val="0"/>
              </a:spcBef>
              <a:spcAft>
                <a:spcPts val="0"/>
              </a:spcAft>
              <a:buClrTx/>
              <a:buSzTx/>
              <a:buFontTx/>
              <a:buNone/>
              <a:tabLst/>
              <a:defRPr/>
            </a:pPr>
            <a:r>
              <a:rPr lang="en-CA" baseline="0" dirty="0" smtClean="0"/>
              <a:t>No demand</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CA" dirty="0" err="1" smtClean="0"/>
              <a:t>Ufile</a:t>
            </a:r>
            <a:r>
              <a:rPr lang="en-CA" dirty="0" smtClean="0"/>
              <a:t> is generally used by consumers,</a:t>
            </a:r>
            <a:r>
              <a:rPr lang="en-CA" baseline="0" dirty="0" smtClean="0"/>
              <a:t> and provides an easy step-by-step wizard that makes it easy for people to prepare tax returns.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CA" baseline="0" dirty="0" err="1" smtClean="0"/>
              <a:t>Taxprep</a:t>
            </a:r>
            <a:r>
              <a:rPr lang="en-CA" baseline="0" dirty="0" smtClean="0"/>
              <a:t> is software used by professional accounting firms (among others) and is much less user-friendly. Experienced people however, can prepare forms quickly and navigate to whatever forms very quickly. Pages resemble the tax forms, which makes it easy for experienced people but hard for new people.</a:t>
            </a:r>
            <a:endParaRPr lang="en-CA"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CA" baseline="0" dirty="0" smtClean="0"/>
              <a:t>MACS:</a:t>
            </a:r>
          </a:p>
          <a:p>
            <a:pPr marL="0" marR="0" lvl="1" indent="0" algn="l" defTabSz="914400" rtl="0" eaLnBrk="1" fontAlgn="auto" latinLnBrk="0" hangingPunct="1">
              <a:lnSpc>
                <a:spcPct val="100000"/>
              </a:lnSpc>
              <a:spcBef>
                <a:spcPts val="0"/>
              </a:spcBef>
              <a:spcAft>
                <a:spcPts val="0"/>
              </a:spcAft>
              <a:buClrTx/>
              <a:buSzTx/>
              <a:buFontTx/>
              <a:buNone/>
              <a:tabLst/>
              <a:defRPr/>
            </a:pPr>
            <a:r>
              <a:rPr lang="en-CA" baseline="0" dirty="0" smtClean="0"/>
              <a:t>If you’ve added </a:t>
            </a:r>
            <a:r>
              <a:rPr lang="en-CA" baseline="0" dirty="0" err="1" smtClean="0"/>
              <a:t>Bootcamp</a:t>
            </a:r>
            <a:r>
              <a:rPr lang="en-CA" baseline="0" dirty="0" smtClean="0"/>
              <a:t> or Parallels just for Tax Clinic, I suggest you keep it installed because you will be given an educational copy of CCH Personal </a:t>
            </a:r>
            <a:r>
              <a:rPr lang="en-CA" baseline="0" dirty="0" err="1" smtClean="0"/>
              <a:t>Taxprep</a:t>
            </a:r>
            <a:r>
              <a:rPr lang="en-CA" baseline="0" dirty="0" smtClean="0"/>
              <a:t> in AFM202. Obviously, this will be Windows-only. Your classes, exams and assignments will be all about using </a:t>
            </a:r>
            <a:r>
              <a:rPr lang="en-CA" baseline="0" dirty="0" err="1" smtClean="0"/>
              <a:t>Taxprep</a:t>
            </a:r>
            <a:r>
              <a:rPr lang="en-CA" baseline="0" dirty="0" smtClean="0"/>
              <a:t> and while it is available in computer labs and you’re allowed to partner for assignments, you’re missing out on a lot.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CA" baseline="0" dirty="0" smtClean="0"/>
              <a:t>Also, take AFM202. Professor Alan </a:t>
            </a:r>
            <a:r>
              <a:rPr lang="en-CA" baseline="0" dirty="0" err="1" smtClean="0"/>
              <a:t>MacNaughton</a:t>
            </a:r>
            <a:r>
              <a:rPr lang="en-CA" baseline="0" dirty="0" smtClean="0"/>
              <a:t> is very knowledgeable and an excellent teacher.</a:t>
            </a:r>
          </a:p>
          <a:p>
            <a:pPr marL="0" marR="0" lvl="1" indent="0" algn="l" defTabSz="914400" rtl="0" eaLnBrk="1" fontAlgn="auto" latinLnBrk="0" hangingPunct="1">
              <a:lnSpc>
                <a:spcPct val="100000"/>
              </a:lnSpc>
              <a:spcBef>
                <a:spcPts val="0"/>
              </a:spcBef>
              <a:spcAft>
                <a:spcPts val="0"/>
              </a:spcAft>
              <a:buClrTx/>
              <a:buSzTx/>
              <a:buFontTx/>
              <a:buNone/>
              <a:tabLst/>
              <a:defRPr/>
            </a:pPr>
            <a:r>
              <a:rPr lang="en-CA" baseline="0" dirty="0" smtClean="0"/>
              <a:t>He’s been at Waterloo since 1985 and used to serve as the Director of Personal Income Taxation for the federal Department of Finance in Ottawa – the person who writes legislation that goes into the Income Tax Act.</a:t>
            </a:r>
          </a:p>
        </p:txBody>
      </p:sp>
      <p:sp>
        <p:nvSpPr>
          <p:cNvPr id="4" name="Slide Number Placeholder 3"/>
          <p:cNvSpPr>
            <a:spLocks noGrp="1"/>
          </p:cNvSpPr>
          <p:nvPr>
            <p:ph type="sldNum" sz="quarter" idx="10"/>
          </p:nvPr>
        </p:nvSpPr>
        <p:spPr/>
        <p:txBody>
          <a:bodyPr/>
          <a:lstStyle/>
          <a:p>
            <a:fld id="{58E9AE1F-E67D-4196-AE34-9B4F1D35F0C3}" type="slidenum">
              <a:rPr lang="en-CA" smtClean="0"/>
              <a:t>2</a:t>
            </a:fld>
            <a:endParaRPr lang="en-CA"/>
          </a:p>
        </p:txBody>
      </p:sp>
    </p:spTree>
    <p:extLst>
      <p:ext uri="{BB962C8B-B14F-4D97-AF65-F5344CB8AC3E}">
        <p14:creationId xmlns:p14="http://schemas.microsoft.com/office/powerpoint/2010/main" val="245850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8E9AE1F-E67D-4196-AE34-9B4F1D35F0C3}" type="slidenum">
              <a:rPr lang="en-CA" smtClean="0"/>
              <a:t>25</a:t>
            </a:fld>
            <a:endParaRPr lang="en-CA"/>
          </a:p>
        </p:txBody>
      </p:sp>
    </p:spTree>
    <p:extLst>
      <p:ext uri="{BB962C8B-B14F-4D97-AF65-F5344CB8AC3E}">
        <p14:creationId xmlns:p14="http://schemas.microsoft.com/office/powerpoint/2010/main" val="3007439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8E9AE1F-E67D-4196-AE34-9B4F1D35F0C3}" type="slidenum">
              <a:rPr lang="en-CA" smtClean="0"/>
              <a:t>26</a:t>
            </a:fld>
            <a:endParaRPr lang="en-CA"/>
          </a:p>
        </p:txBody>
      </p:sp>
    </p:spTree>
    <p:extLst>
      <p:ext uri="{BB962C8B-B14F-4D97-AF65-F5344CB8AC3E}">
        <p14:creationId xmlns:p14="http://schemas.microsoft.com/office/powerpoint/2010/main" val="19998317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27</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28</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Union Dues – if you belong</a:t>
            </a:r>
            <a:r>
              <a:rPr lang="en-CA" baseline="0" dirty="0" smtClean="0"/>
              <a:t> to the Canadian Auto Workers</a:t>
            </a:r>
          </a:p>
          <a:p>
            <a:r>
              <a:rPr lang="en-CA" baseline="0" dirty="0" smtClean="0"/>
              <a:t>Professional Dues – if you pay fees toward a professional organization (</a:t>
            </a:r>
            <a:r>
              <a:rPr lang="en-CA" baseline="0" dirty="0" err="1" smtClean="0"/>
              <a:t>eg</a:t>
            </a:r>
            <a:r>
              <a:rPr lang="en-CA" baseline="0" dirty="0" smtClean="0"/>
              <a:t>. CPAO)</a:t>
            </a:r>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29</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slide for information purposes only.</a:t>
            </a:r>
          </a:p>
        </p:txBody>
      </p:sp>
      <p:sp>
        <p:nvSpPr>
          <p:cNvPr id="4" name="Slide Number Placeholder 3"/>
          <p:cNvSpPr>
            <a:spLocks noGrp="1"/>
          </p:cNvSpPr>
          <p:nvPr>
            <p:ph type="sldNum" sz="quarter" idx="10"/>
          </p:nvPr>
        </p:nvSpPr>
        <p:spPr/>
        <p:txBody>
          <a:bodyPr/>
          <a:lstStyle/>
          <a:p>
            <a:fld id="{58E9AE1F-E67D-4196-AE34-9B4F1D35F0C3}" type="slidenum">
              <a:rPr lang="en-CA" smtClean="0"/>
              <a:t>30</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Tax Brackets are Progressive, the first $</a:t>
            </a:r>
            <a:r>
              <a:rPr lang="en-CA" dirty="0" err="1" smtClean="0"/>
              <a:t>xx,xxx</a:t>
            </a:r>
            <a:r>
              <a:rPr lang="en-CA" dirty="0" smtClean="0"/>
              <a:t> earned</a:t>
            </a:r>
            <a:r>
              <a:rPr lang="en-CA" baseline="0" dirty="0" smtClean="0"/>
              <a:t> is taxed at a low rate, the next $</a:t>
            </a:r>
            <a:r>
              <a:rPr lang="en-CA" baseline="0" dirty="0" err="1" smtClean="0"/>
              <a:t>xx,xxx</a:t>
            </a:r>
            <a:r>
              <a:rPr lang="en-CA" baseline="0" dirty="0" smtClean="0"/>
              <a:t> is taxed at a higher rate, so on</a:t>
            </a:r>
          </a:p>
          <a:p>
            <a:r>
              <a:rPr lang="en-CA" baseline="0" dirty="0" smtClean="0"/>
              <a:t>Note that the Schedule 1 Link is only for FEDERAL tax. Provinces still have their own rates which are added on top.</a:t>
            </a:r>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31</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Even</a:t>
            </a:r>
            <a:r>
              <a:rPr lang="en-CA" baseline="0" dirty="0" smtClean="0"/>
              <a:t> if someone doesn’t have any income, it is still worth it to file an income tax return to get some of the refundable tax credits! They can only be obtained by filing a tax return.</a:t>
            </a:r>
          </a:p>
        </p:txBody>
      </p:sp>
      <p:sp>
        <p:nvSpPr>
          <p:cNvPr id="4" name="Slide Number Placeholder 3"/>
          <p:cNvSpPr>
            <a:spLocks noGrp="1"/>
          </p:cNvSpPr>
          <p:nvPr>
            <p:ph type="sldNum" sz="quarter" idx="10"/>
          </p:nvPr>
        </p:nvSpPr>
        <p:spPr/>
        <p:txBody>
          <a:bodyPr/>
          <a:lstStyle/>
          <a:p>
            <a:fld id="{58E9AE1F-E67D-4196-AE34-9B4F1D35F0C3}" type="slidenum">
              <a:rPr lang="en-CA" smtClean="0"/>
              <a:t>32</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Usually higher than necessary to encourage people to file their returns to get a refund</a:t>
            </a:r>
          </a:p>
        </p:txBody>
      </p:sp>
      <p:sp>
        <p:nvSpPr>
          <p:cNvPr id="4" name="Slide Number Placeholder 3"/>
          <p:cNvSpPr>
            <a:spLocks noGrp="1"/>
          </p:cNvSpPr>
          <p:nvPr>
            <p:ph type="sldNum" sz="quarter" idx="10"/>
          </p:nvPr>
        </p:nvSpPr>
        <p:spPr/>
        <p:txBody>
          <a:bodyPr/>
          <a:lstStyle/>
          <a:p>
            <a:fld id="{58E9AE1F-E67D-4196-AE34-9B4F1D35F0C3}" type="slidenum">
              <a:rPr lang="en-CA" smtClean="0"/>
              <a:t>33</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As mentioned before, it</a:t>
            </a:r>
            <a:r>
              <a:rPr lang="en-CA" baseline="0" dirty="0" smtClean="0"/>
              <a:t> should be very rare for any of our clients to have a tax payable, because the government purposely makes sure that employers withhold more money from your paycheque than is necessary</a:t>
            </a:r>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34</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CA" baseline="0" dirty="0" smtClean="0"/>
              <a:t>You are in charge of protecting clients’ very sensitive financial information, including their SIN.</a:t>
            </a:r>
          </a:p>
          <a:p>
            <a:pPr marL="0" marR="0" lvl="1" indent="0" algn="l" defTabSz="914400" rtl="0" eaLnBrk="1" fontAlgn="auto" latinLnBrk="0" hangingPunct="1">
              <a:lnSpc>
                <a:spcPct val="100000"/>
              </a:lnSpc>
              <a:spcBef>
                <a:spcPts val="0"/>
              </a:spcBef>
              <a:spcAft>
                <a:spcPts val="0"/>
              </a:spcAft>
              <a:buClrTx/>
              <a:buSzTx/>
              <a:buFontTx/>
              <a:buNone/>
              <a:tabLst/>
              <a:defRPr/>
            </a:pPr>
            <a:r>
              <a:rPr lang="en-CA" baseline="0" dirty="0" smtClean="0"/>
              <a:t>If your system is compromised, you’re giving away the client’s name, address, SIN, income and all sorts of personal information.</a:t>
            </a:r>
          </a:p>
          <a:p>
            <a:pPr marL="0" marR="0" lvl="1" indent="0" algn="l" defTabSz="914400" rtl="0" eaLnBrk="1" fontAlgn="auto" latinLnBrk="0" hangingPunct="1">
              <a:lnSpc>
                <a:spcPct val="100000"/>
              </a:lnSpc>
              <a:spcBef>
                <a:spcPts val="0"/>
              </a:spcBef>
              <a:spcAft>
                <a:spcPts val="0"/>
              </a:spcAft>
              <a:buClrTx/>
              <a:buSzTx/>
              <a:buFontTx/>
              <a:buNone/>
              <a:tabLst/>
              <a:defRPr/>
            </a:pPr>
            <a:r>
              <a:rPr lang="en-CA" baseline="0" dirty="0" smtClean="0"/>
              <a:t>Liability issue. Let us know. We will tell CRA, who will handle it from then on.</a:t>
            </a:r>
          </a:p>
        </p:txBody>
      </p:sp>
      <p:sp>
        <p:nvSpPr>
          <p:cNvPr id="4" name="Slide Number Placeholder 3"/>
          <p:cNvSpPr>
            <a:spLocks noGrp="1"/>
          </p:cNvSpPr>
          <p:nvPr>
            <p:ph type="sldNum" sz="quarter" idx="10"/>
          </p:nvPr>
        </p:nvSpPr>
        <p:spPr/>
        <p:txBody>
          <a:bodyPr/>
          <a:lstStyle/>
          <a:p>
            <a:fld id="{58E9AE1F-E67D-4196-AE34-9B4F1D35F0C3}" type="slidenum">
              <a:rPr lang="en-CA" smtClean="0"/>
              <a:t>3</a:t>
            </a:fld>
            <a:endParaRPr lang="en-CA"/>
          </a:p>
        </p:txBody>
      </p:sp>
    </p:spTree>
    <p:extLst>
      <p:ext uri="{BB962C8B-B14F-4D97-AF65-F5344CB8AC3E}">
        <p14:creationId xmlns:p14="http://schemas.microsoft.com/office/powerpoint/2010/main" val="2458509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How to tell if someone knows</a:t>
            </a:r>
            <a:r>
              <a:rPr lang="en-CA" baseline="0" dirty="0" smtClean="0"/>
              <a:t> anything at all about tax.</a:t>
            </a:r>
          </a:p>
          <a:p>
            <a:endParaRPr lang="en-CA" baseline="0" dirty="0" smtClean="0"/>
          </a:p>
          <a:p>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35</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Unfortunate</a:t>
            </a:r>
            <a:r>
              <a:rPr lang="en-CA" baseline="0" dirty="0" smtClean="0"/>
              <a:t> if they owe tax after all the source deductions. Not our fault. If they have a refund, that doesn’t mean that they can’t get a bigger refund. Concentrate on TAXES PAYABLE.</a:t>
            </a:r>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36</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37</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CA" baseline="0" dirty="0" smtClean="0"/>
              <a:t>If you’re ever considering a career in tax, don’t forget this is just the basics.</a:t>
            </a:r>
          </a:p>
          <a:p>
            <a:pPr marL="0" marR="0" lvl="1" indent="0" algn="l" defTabSz="914400" rtl="0" eaLnBrk="1" fontAlgn="auto" latinLnBrk="0" hangingPunct="1">
              <a:lnSpc>
                <a:spcPct val="100000"/>
              </a:lnSpc>
              <a:spcBef>
                <a:spcPts val="0"/>
              </a:spcBef>
              <a:spcAft>
                <a:spcPts val="0"/>
              </a:spcAft>
              <a:buClrTx/>
              <a:buSzTx/>
              <a:buFontTx/>
              <a:buNone/>
              <a:tabLst/>
              <a:defRPr/>
            </a:pPr>
            <a:r>
              <a:rPr lang="en-CA" baseline="0" dirty="0" smtClean="0"/>
              <a:t>Tax preparation is mostly data entry, mixed with interpersonal skills. It is backwards-looking.</a:t>
            </a:r>
          </a:p>
          <a:p>
            <a:pPr marL="0" marR="0" lvl="1" indent="0" algn="l" defTabSz="914400" rtl="0" eaLnBrk="1" fontAlgn="auto" latinLnBrk="0" hangingPunct="1">
              <a:lnSpc>
                <a:spcPct val="100000"/>
              </a:lnSpc>
              <a:spcBef>
                <a:spcPts val="0"/>
              </a:spcBef>
              <a:spcAft>
                <a:spcPts val="0"/>
              </a:spcAft>
              <a:buClrTx/>
              <a:buSzTx/>
              <a:buFontTx/>
              <a:buNone/>
              <a:tabLst/>
              <a:defRPr/>
            </a:pPr>
            <a:r>
              <a:rPr lang="en-CA" baseline="0" dirty="0" smtClean="0"/>
              <a:t>Tax planning requires a thorough understanding of the tax system and proposed budget changes because you’re building a strategy. It’s forward-looking.</a:t>
            </a:r>
          </a:p>
        </p:txBody>
      </p:sp>
      <p:sp>
        <p:nvSpPr>
          <p:cNvPr id="4" name="Slide Number Placeholder 3"/>
          <p:cNvSpPr>
            <a:spLocks noGrp="1"/>
          </p:cNvSpPr>
          <p:nvPr>
            <p:ph type="sldNum" sz="quarter" idx="10"/>
          </p:nvPr>
        </p:nvSpPr>
        <p:spPr/>
        <p:txBody>
          <a:bodyPr/>
          <a:lstStyle/>
          <a:p>
            <a:fld id="{58E9AE1F-E67D-4196-AE34-9B4F1D35F0C3}" type="slidenum">
              <a:rPr lang="en-CA" smtClean="0"/>
              <a:t>38</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This is all the important background information you need to know in order to look competent. You know, so when you talk to your parents, co-workers, non-tax friends and interviewers, they think you know tax.</a:t>
            </a:r>
          </a:p>
          <a:p>
            <a:endParaRPr lang="en-CA" baseline="0" dirty="0" smtClean="0"/>
          </a:p>
          <a:p>
            <a:r>
              <a:rPr lang="en-CA" baseline="0" dirty="0" smtClean="0"/>
              <a:t>It’s easy stuff.</a:t>
            </a:r>
          </a:p>
        </p:txBody>
      </p:sp>
      <p:sp>
        <p:nvSpPr>
          <p:cNvPr id="4" name="Slide Number Placeholder 3"/>
          <p:cNvSpPr>
            <a:spLocks noGrp="1"/>
          </p:cNvSpPr>
          <p:nvPr>
            <p:ph type="sldNum" sz="quarter" idx="10"/>
          </p:nvPr>
        </p:nvSpPr>
        <p:spPr/>
        <p:txBody>
          <a:bodyPr/>
          <a:lstStyle/>
          <a:p>
            <a:fld id="{58E9AE1F-E67D-4196-AE34-9B4F1D35F0C3}" type="slidenum">
              <a:rPr lang="en-CA" smtClean="0"/>
              <a:t>39</a:t>
            </a:fld>
            <a:endParaRPr lang="en-CA"/>
          </a:p>
        </p:txBody>
      </p:sp>
    </p:spTree>
    <p:extLst>
      <p:ext uri="{BB962C8B-B14F-4D97-AF65-F5344CB8AC3E}">
        <p14:creationId xmlns:p14="http://schemas.microsoft.com/office/powerpoint/2010/main" val="37757319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40</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2)</a:t>
            </a:r>
            <a:r>
              <a:rPr lang="en-CA" baseline="0" dirty="0" smtClean="0"/>
              <a:t> Interview section is where you enter all the information for the tax return</a:t>
            </a:r>
          </a:p>
          <a:p>
            <a:endParaRPr lang="en-CA" baseline="0" dirty="0" smtClean="0"/>
          </a:p>
          <a:p>
            <a:r>
              <a:rPr lang="en-CA" baseline="0" dirty="0" smtClean="0"/>
              <a:t>3) Is a summary results page</a:t>
            </a:r>
          </a:p>
          <a:p>
            <a:endParaRPr lang="en-CA" baseline="0" dirty="0" smtClean="0"/>
          </a:p>
          <a:p>
            <a:r>
              <a:rPr lang="en-CA" baseline="0" dirty="0" smtClean="0"/>
              <a:t>4) Is the Tax Return forms (prefaced by special </a:t>
            </a:r>
            <a:r>
              <a:rPr lang="en-CA" baseline="0" dirty="0" err="1" smtClean="0"/>
              <a:t>Ufile</a:t>
            </a:r>
            <a:r>
              <a:rPr lang="en-CA" baseline="0" dirty="0" smtClean="0"/>
              <a:t> summary pages)</a:t>
            </a:r>
          </a:p>
          <a:p>
            <a:endParaRPr lang="en-CA" baseline="0" dirty="0" smtClean="0"/>
          </a:p>
          <a:p>
            <a:r>
              <a:rPr lang="en-CA" baseline="0" dirty="0" smtClean="0"/>
              <a:t>5) Go here to EFILE (please don’t try it on any of our cases)</a:t>
            </a:r>
          </a:p>
          <a:p>
            <a:endParaRPr lang="en-CA" dirty="0"/>
          </a:p>
        </p:txBody>
      </p:sp>
      <p:sp>
        <p:nvSpPr>
          <p:cNvPr id="4" name="Slide Number Placeholder 3"/>
          <p:cNvSpPr>
            <a:spLocks noGrp="1"/>
          </p:cNvSpPr>
          <p:nvPr>
            <p:ph type="sldNum" sz="quarter" idx="10"/>
          </p:nvPr>
        </p:nvSpPr>
        <p:spPr/>
        <p:txBody>
          <a:bodyPr/>
          <a:lstStyle/>
          <a:p>
            <a:fld id="{58E9AE1F-E67D-4196-AE34-9B4F1D35F0C3}" type="slidenum">
              <a:rPr lang="en-CA" smtClean="0"/>
              <a:t>41</a:t>
            </a:fld>
            <a:endParaRPr lang="en-CA"/>
          </a:p>
        </p:txBody>
      </p:sp>
    </p:spTree>
    <p:extLst>
      <p:ext uri="{BB962C8B-B14F-4D97-AF65-F5344CB8AC3E}">
        <p14:creationId xmlns:p14="http://schemas.microsoft.com/office/powerpoint/2010/main" val="14998272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These</a:t>
            </a:r>
            <a:r>
              <a:rPr lang="en-CA" baseline="0" dirty="0" smtClean="0"/>
              <a:t> are the general steps of the Interview Section</a:t>
            </a:r>
          </a:p>
          <a:p>
            <a:endParaRPr lang="en-CA" baseline="0" dirty="0" smtClean="0"/>
          </a:p>
          <a:p>
            <a:pPr marL="228600" indent="-228600">
              <a:buAutoNum type="arabicParenR"/>
            </a:pPr>
            <a:r>
              <a:rPr lang="en-CA" baseline="0" dirty="0" smtClean="0"/>
              <a:t>Fill in the client’s personal information </a:t>
            </a:r>
            <a:br>
              <a:rPr lang="en-CA" baseline="0" dirty="0" smtClean="0"/>
            </a:br>
            <a:r>
              <a:rPr lang="en-CA" baseline="0" dirty="0" smtClean="0"/>
              <a:t>Interview setup is where you select what forms the client has – which then generates the list on Option 2</a:t>
            </a:r>
          </a:p>
          <a:p>
            <a:pPr marL="228600" indent="-228600">
              <a:buAutoNum type="arabicParenR"/>
            </a:pPr>
            <a:endParaRPr lang="en-CA" baseline="0" dirty="0" smtClean="0"/>
          </a:p>
          <a:p>
            <a:pPr marL="228600" indent="-228600">
              <a:buAutoNum type="arabicParenR"/>
            </a:pPr>
            <a:r>
              <a:rPr lang="en-CA" baseline="0" dirty="0" smtClean="0"/>
              <a:t>Enter information from each individual slip (if you have more than 1 of an item, you can add an additional slip (</a:t>
            </a:r>
            <a:r>
              <a:rPr lang="en-CA" baseline="0" dirty="0" err="1" smtClean="0"/>
              <a:t>Eg</a:t>
            </a:r>
            <a:r>
              <a:rPr lang="en-CA" baseline="0" dirty="0" smtClean="0"/>
              <a:t>. 2 T4A’s).</a:t>
            </a:r>
            <a:br>
              <a:rPr lang="en-CA" baseline="0" dirty="0" smtClean="0"/>
            </a:br>
            <a:endParaRPr lang="en-CA" baseline="0" dirty="0" smtClean="0"/>
          </a:p>
          <a:p>
            <a:pPr marL="228600" indent="-228600">
              <a:buAutoNum type="arabicParenR"/>
            </a:pPr>
            <a:r>
              <a:rPr lang="en-CA" baseline="0" dirty="0" smtClean="0"/>
              <a:t>Enter any rent information / student residence information here. You MUST make sure that “Application for tax credits” is selected.</a:t>
            </a:r>
          </a:p>
        </p:txBody>
      </p:sp>
      <p:sp>
        <p:nvSpPr>
          <p:cNvPr id="4" name="Slide Number Placeholder 3"/>
          <p:cNvSpPr>
            <a:spLocks noGrp="1"/>
          </p:cNvSpPr>
          <p:nvPr>
            <p:ph type="sldNum" sz="quarter" idx="10"/>
          </p:nvPr>
        </p:nvSpPr>
        <p:spPr/>
        <p:txBody>
          <a:bodyPr/>
          <a:lstStyle/>
          <a:p>
            <a:fld id="{58E9AE1F-E67D-4196-AE34-9B4F1D35F0C3}" type="slidenum">
              <a:rPr lang="en-CA" smtClean="0"/>
              <a:t>42</a:t>
            </a:fld>
            <a:endParaRPr lang="en-CA"/>
          </a:p>
        </p:txBody>
      </p:sp>
    </p:spTree>
    <p:extLst>
      <p:ext uri="{BB962C8B-B14F-4D97-AF65-F5344CB8AC3E}">
        <p14:creationId xmlns:p14="http://schemas.microsoft.com/office/powerpoint/2010/main" val="5166768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“Step 2 refers to the tabs in the </a:t>
            </a:r>
            <a:r>
              <a:rPr lang="en-CA" dirty="0" err="1" smtClean="0"/>
              <a:t>Ufile</a:t>
            </a:r>
            <a:r>
              <a:rPr lang="en-CA" dirty="0" smtClean="0"/>
              <a:t> Program”. I am not miserably</a:t>
            </a:r>
            <a:r>
              <a:rPr lang="en-CA" baseline="0" dirty="0" smtClean="0"/>
              <a:t> failing at numbering slides.</a:t>
            </a:r>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43</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8E9AE1F-E67D-4196-AE34-9B4F1D35F0C3}" type="slidenum">
              <a:rPr lang="en-CA" smtClean="0"/>
              <a:t>50</a:t>
            </a:fld>
            <a:endParaRPr lang="en-CA"/>
          </a:p>
        </p:txBody>
      </p:sp>
    </p:spTree>
    <p:extLst>
      <p:ext uri="{BB962C8B-B14F-4D97-AF65-F5344CB8AC3E}">
        <p14:creationId xmlns:p14="http://schemas.microsoft.com/office/powerpoint/2010/main" val="3452191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CA" baseline="0" dirty="0" smtClean="0"/>
              <a:t>You are in charge of protecting clients’ very sensitive financial information, including their SIN.</a:t>
            </a:r>
          </a:p>
          <a:p>
            <a:pPr marL="0" marR="0" lvl="1" indent="0" algn="l" defTabSz="914400" rtl="0" eaLnBrk="1" fontAlgn="auto" latinLnBrk="0" hangingPunct="1">
              <a:lnSpc>
                <a:spcPct val="100000"/>
              </a:lnSpc>
              <a:spcBef>
                <a:spcPts val="0"/>
              </a:spcBef>
              <a:spcAft>
                <a:spcPts val="0"/>
              </a:spcAft>
              <a:buClrTx/>
              <a:buSzTx/>
              <a:buFontTx/>
              <a:buNone/>
              <a:tabLst/>
              <a:defRPr/>
            </a:pPr>
            <a:r>
              <a:rPr lang="en-CA" baseline="0" dirty="0" smtClean="0"/>
              <a:t>If your system is compromised, you’re giving away the client’s name, address, SIN, income and all sorts of personal information.</a:t>
            </a:r>
          </a:p>
          <a:p>
            <a:pPr marL="0" marR="0" lvl="1" indent="0" algn="l" defTabSz="914400" rtl="0" eaLnBrk="1" fontAlgn="auto" latinLnBrk="0" hangingPunct="1">
              <a:lnSpc>
                <a:spcPct val="100000"/>
              </a:lnSpc>
              <a:spcBef>
                <a:spcPts val="0"/>
              </a:spcBef>
              <a:spcAft>
                <a:spcPts val="0"/>
              </a:spcAft>
              <a:buClrTx/>
              <a:buSzTx/>
              <a:buFontTx/>
              <a:buNone/>
              <a:tabLst/>
              <a:defRPr/>
            </a:pPr>
            <a:r>
              <a:rPr lang="en-CA" baseline="0" dirty="0" smtClean="0"/>
              <a:t>Liability issue. Let us know. We will tell CRA, who will handle it from then on.</a:t>
            </a:r>
          </a:p>
        </p:txBody>
      </p:sp>
      <p:sp>
        <p:nvSpPr>
          <p:cNvPr id="4" name="Slide Number Placeholder 3"/>
          <p:cNvSpPr>
            <a:spLocks noGrp="1"/>
          </p:cNvSpPr>
          <p:nvPr>
            <p:ph type="sldNum" sz="quarter" idx="10"/>
          </p:nvPr>
        </p:nvSpPr>
        <p:spPr/>
        <p:txBody>
          <a:bodyPr/>
          <a:lstStyle/>
          <a:p>
            <a:fld id="{58E9AE1F-E67D-4196-AE34-9B4F1D35F0C3}" type="slidenum">
              <a:rPr lang="en-CA" smtClean="0"/>
              <a:t>4</a:t>
            </a:fld>
            <a:endParaRPr lang="en-CA"/>
          </a:p>
        </p:txBody>
      </p:sp>
    </p:spTree>
    <p:extLst>
      <p:ext uri="{BB962C8B-B14F-4D97-AF65-F5344CB8AC3E}">
        <p14:creationId xmlns:p14="http://schemas.microsoft.com/office/powerpoint/2010/main" val="2458509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This is all the important background information you need to know in order to look competent. You know, so when you talk to your parents, co-workers, non-tax friends and interviewers, they think you know tax.</a:t>
            </a:r>
          </a:p>
          <a:p>
            <a:endParaRPr lang="en-CA" baseline="0" dirty="0" smtClean="0"/>
          </a:p>
          <a:p>
            <a:r>
              <a:rPr lang="en-CA" baseline="0" dirty="0" smtClean="0"/>
              <a:t>It’s easy stuff.</a:t>
            </a:r>
          </a:p>
        </p:txBody>
      </p:sp>
      <p:sp>
        <p:nvSpPr>
          <p:cNvPr id="4" name="Slide Number Placeholder 3"/>
          <p:cNvSpPr>
            <a:spLocks noGrp="1"/>
          </p:cNvSpPr>
          <p:nvPr>
            <p:ph type="sldNum" sz="quarter" idx="10"/>
          </p:nvPr>
        </p:nvSpPr>
        <p:spPr/>
        <p:txBody>
          <a:bodyPr/>
          <a:lstStyle/>
          <a:p>
            <a:fld id="{58E9AE1F-E67D-4196-AE34-9B4F1D35F0C3}" type="slidenum">
              <a:rPr lang="en-CA" smtClean="0"/>
              <a:t>52</a:t>
            </a:fld>
            <a:endParaRPr lang="en-CA"/>
          </a:p>
        </p:txBody>
      </p:sp>
    </p:spTree>
    <p:extLst>
      <p:ext uri="{BB962C8B-B14F-4D97-AF65-F5344CB8AC3E}">
        <p14:creationId xmlns:p14="http://schemas.microsoft.com/office/powerpoint/2010/main" val="37630733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“Step 2 refers to the tabs in the </a:t>
            </a:r>
            <a:r>
              <a:rPr lang="en-CA" dirty="0" err="1" smtClean="0"/>
              <a:t>Ufile</a:t>
            </a:r>
            <a:r>
              <a:rPr lang="en-CA" dirty="0" smtClean="0"/>
              <a:t> Program”. I am not miserably</a:t>
            </a:r>
            <a:r>
              <a:rPr lang="en-CA" baseline="0" dirty="0" smtClean="0"/>
              <a:t> failing at numbering slides.</a:t>
            </a:r>
          </a:p>
          <a:p>
            <a:endParaRPr lang="en-CA" baseline="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CA" dirty="0" smtClean="0"/>
              <a:t>If</a:t>
            </a:r>
            <a:r>
              <a:rPr lang="en-CA" baseline="0" dirty="0" smtClean="0"/>
              <a:t> the program says that a SIN is invalid, UFILE </a:t>
            </a:r>
            <a:r>
              <a:rPr lang="en-CA" dirty="0" smtClean="0"/>
              <a:t>is always right, because there is an algorithm to determine if a SIN is valid or not</a:t>
            </a:r>
          </a:p>
          <a:p>
            <a:endParaRPr lang="en-CA" dirty="0" smtClean="0"/>
          </a:p>
          <a:p>
            <a:r>
              <a:rPr lang="en-CA" dirty="0" smtClean="0"/>
              <a:t>(for the curious see the </a:t>
            </a:r>
            <a:r>
              <a:rPr lang="en-CA" dirty="0" err="1" smtClean="0"/>
              <a:t>Luhn</a:t>
            </a:r>
            <a:r>
              <a:rPr lang="en-CA" dirty="0" smtClean="0"/>
              <a:t> Algorithm here: https://en.wikipedia.org/wiki/Social_Insurance_Number )</a:t>
            </a:r>
          </a:p>
          <a:p>
            <a:endParaRPr lang="en-CA" dirty="0" smtClean="0"/>
          </a:p>
          <a:p>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53</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54</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Common-law</a:t>
            </a:r>
            <a:r>
              <a:rPr lang="en-CA" baseline="0" dirty="0" smtClean="0"/>
              <a:t> – if it looks like a marriage, then CRA will deem you to be common-law, which receives much of the same benefits/drawbacks as being married</a:t>
            </a:r>
            <a:endParaRPr lang="en-CA" dirty="0" smtClean="0"/>
          </a:p>
          <a:p>
            <a:endParaRPr lang="en-CA" dirty="0" smtClean="0"/>
          </a:p>
          <a:p>
            <a:r>
              <a:rPr lang="en-CA" dirty="0" smtClean="0"/>
              <a:t>AT LEAST ONE:</a:t>
            </a:r>
          </a:p>
          <a:p>
            <a:r>
              <a:rPr lang="en-CA" dirty="0" smtClean="0"/>
              <a:t>1.) has been living with you in a conjugal relationship, and this current relationship has lasted at least 12 continuous months;</a:t>
            </a:r>
            <a:br>
              <a:rPr lang="en-CA" dirty="0" smtClean="0"/>
            </a:br>
            <a:r>
              <a:rPr lang="en-CA" b="1" dirty="0" smtClean="0"/>
              <a:t>Note: </a:t>
            </a:r>
            <a:r>
              <a:rPr lang="en-CA" dirty="0" smtClean="0"/>
              <a:t>In this definition, 12 continuous months includes any period you were separated for less than 90 days because of a breakdown in the relationship.</a:t>
            </a:r>
          </a:p>
          <a:p>
            <a:r>
              <a:rPr lang="en-CA" dirty="0" smtClean="0"/>
              <a:t>2.) is the parent of your child by birth or adoption; or</a:t>
            </a:r>
          </a:p>
          <a:p>
            <a:r>
              <a:rPr lang="en-CA" dirty="0" smtClean="0"/>
              <a:t>3.) has custody and control of your child (or had custody and control immediately before the child turned 19 years of age) and your child is wholly dependent on that person for support.</a:t>
            </a:r>
          </a:p>
          <a:p>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55</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http://www.cra-arc.gc.ca/tx/ndvdls/tpcs/ncm-tx/mngnlnml-eng.html</a:t>
            </a:r>
          </a:p>
          <a:p>
            <a:endParaRPr lang="en-CA" dirty="0" smtClean="0"/>
          </a:p>
          <a:p>
            <a:r>
              <a:rPr lang="en-CA" dirty="0" smtClean="0"/>
              <a:t>PLEAES</a:t>
            </a:r>
            <a:r>
              <a:rPr lang="en-CA" baseline="0" dirty="0" smtClean="0"/>
              <a:t> CHOOSE NO</a:t>
            </a:r>
            <a:endParaRPr lang="en-CA" dirty="0" smtClean="0"/>
          </a:p>
          <a:p>
            <a:endParaRPr lang="en-CA" dirty="0" smtClean="0"/>
          </a:p>
          <a:p>
            <a:endParaRPr lang="en-CA" dirty="0" smtClean="0"/>
          </a:p>
          <a:p>
            <a:pPr lvl="1"/>
            <a:r>
              <a:rPr lang="en-CA" dirty="0" smtClean="0"/>
              <a:t>If</a:t>
            </a:r>
            <a:r>
              <a:rPr lang="en-CA" baseline="0" dirty="0" smtClean="0"/>
              <a:t> you choose </a:t>
            </a:r>
            <a:r>
              <a:rPr lang="en-CA" dirty="0" smtClean="0"/>
              <a:t>Yes: INSTEAD of mailing you a paper copy, they will send you a notification to view your notice of assessment on the CRA </a:t>
            </a:r>
            <a:r>
              <a:rPr lang="en-CA" dirty="0" err="1" smtClean="0"/>
              <a:t>MyAccount</a:t>
            </a:r>
            <a:r>
              <a:rPr lang="en-CA" baseline="0" dirty="0" smtClean="0"/>
              <a:t> website.</a:t>
            </a:r>
          </a:p>
          <a:p>
            <a:pPr lvl="1"/>
            <a:endParaRPr lang="en-CA" baseline="0" dirty="0" smtClean="0"/>
          </a:p>
          <a:p>
            <a:pPr lvl="1"/>
            <a:r>
              <a:rPr lang="en-CA" baseline="0" dirty="0" smtClean="0"/>
              <a:t>It can take days to set up </a:t>
            </a:r>
            <a:r>
              <a:rPr lang="en-CA" baseline="0" dirty="0" err="1" smtClean="0"/>
              <a:t>MyAccount</a:t>
            </a:r>
            <a:r>
              <a:rPr lang="en-CA" baseline="0" dirty="0" smtClean="0"/>
              <a:t>.</a:t>
            </a:r>
            <a:endParaRPr lang="en-CA" dirty="0" smtClean="0"/>
          </a:p>
          <a:p>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56</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57</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58</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59</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60</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61</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This is all the important background information you need to know in order to look competent. You know, so when you talk to your parents, co-workers, non-tax friends and interviewers, they think you know tax.</a:t>
            </a:r>
          </a:p>
          <a:p>
            <a:endParaRPr lang="en-CA" baseline="0" dirty="0" smtClean="0"/>
          </a:p>
          <a:p>
            <a:r>
              <a:rPr lang="en-CA" baseline="0" dirty="0" smtClean="0"/>
              <a:t>It’s easy stuff.</a:t>
            </a:r>
          </a:p>
        </p:txBody>
      </p:sp>
      <p:sp>
        <p:nvSpPr>
          <p:cNvPr id="4" name="Slide Number Placeholder 3"/>
          <p:cNvSpPr>
            <a:spLocks noGrp="1"/>
          </p:cNvSpPr>
          <p:nvPr>
            <p:ph type="sldNum" sz="quarter" idx="10"/>
          </p:nvPr>
        </p:nvSpPr>
        <p:spPr/>
        <p:txBody>
          <a:bodyPr/>
          <a:lstStyle/>
          <a:p>
            <a:fld id="{58E9AE1F-E67D-4196-AE34-9B4F1D35F0C3}" type="slidenum">
              <a:rPr lang="en-CA" smtClean="0"/>
              <a:t>7</a:t>
            </a:fld>
            <a:endParaRPr lang="en-CA"/>
          </a:p>
        </p:txBody>
      </p:sp>
    </p:spTree>
    <p:extLst>
      <p:ext uri="{BB962C8B-B14F-4D97-AF65-F5344CB8AC3E}">
        <p14:creationId xmlns:p14="http://schemas.microsoft.com/office/powerpoint/2010/main" val="37757319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Home address is always the best, assuming your parents care about your well-being.</a:t>
            </a:r>
          </a:p>
          <a:p>
            <a:r>
              <a:rPr lang="en-CA" dirty="0" smtClean="0"/>
              <a:t>All</a:t>
            </a:r>
            <a:r>
              <a:rPr lang="en-CA" baseline="0" dirty="0" smtClean="0"/>
              <a:t> correspondence from CRA will go to this address, the correspondence will contain very sensitive information like your SIN, your income, the assessment result of your tax return, etc.</a:t>
            </a:r>
          </a:p>
          <a:p>
            <a:r>
              <a:rPr lang="en-CA" baseline="0" dirty="0" smtClean="0"/>
              <a:t>Can not be changed by EFILE</a:t>
            </a:r>
          </a:p>
          <a:p>
            <a:r>
              <a:rPr lang="en-CA" baseline="0" dirty="0" smtClean="0"/>
              <a:t>Can be changed by putting a different address if paper file, or by signing up for an account on CRA’s website, or by calling them (1800 959 8281)</a:t>
            </a:r>
          </a:p>
          <a:p>
            <a:r>
              <a:rPr lang="en-CA" baseline="0" dirty="0" smtClean="0"/>
              <a:t>CRA can mail out of country for international students.</a:t>
            </a:r>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62</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Home address can change every term (like me)</a:t>
            </a:r>
          </a:p>
          <a:p>
            <a:r>
              <a:rPr lang="en-CA" dirty="0" smtClean="0"/>
              <a:t>Mailing</a:t>
            </a:r>
            <a:r>
              <a:rPr lang="en-CA" baseline="0" dirty="0" smtClean="0"/>
              <a:t> address should be a place you trust that can help you receive your tax documents for you!</a:t>
            </a:r>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63</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64</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Note that self-employed (which are outside of the scope of the tax clinic) can elect to stop contributing to CPP on their tax return assuming they meet the age</a:t>
            </a:r>
            <a:r>
              <a:rPr lang="en-CA" baseline="0" dirty="0" smtClean="0"/>
              <a:t> requirement</a:t>
            </a:r>
            <a:r>
              <a:rPr lang="en-CA" dirty="0" smtClean="0"/>
              <a:t>!</a:t>
            </a:r>
          </a:p>
          <a:p>
            <a:endParaRPr lang="en-CA" dirty="0" smtClean="0"/>
          </a:p>
          <a:p>
            <a:r>
              <a:rPr lang="en-CA" dirty="0" smtClean="0"/>
              <a:t>This is not going to come up</a:t>
            </a:r>
          </a:p>
        </p:txBody>
      </p:sp>
      <p:sp>
        <p:nvSpPr>
          <p:cNvPr id="4" name="Slide Number Placeholder 3"/>
          <p:cNvSpPr>
            <a:spLocks noGrp="1"/>
          </p:cNvSpPr>
          <p:nvPr>
            <p:ph type="sldNum" sz="quarter" idx="10"/>
          </p:nvPr>
        </p:nvSpPr>
        <p:spPr/>
        <p:txBody>
          <a:bodyPr/>
          <a:lstStyle/>
          <a:p>
            <a:fld id="{58E9AE1F-E67D-4196-AE34-9B4F1D35F0C3}" type="slidenum">
              <a:rPr lang="en-CA" smtClean="0"/>
              <a:t>65</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Accidentally changing</a:t>
            </a:r>
            <a:r>
              <a:rPr lang="en-CA" baseline="0" dirty="0" smtClean="0"/>
              <a:t> one of these may result in the CRA sending a notice to you or AFSA asking to see the taxpayer’s rent receipts or similar. Not what we want!</a:t>
            </a:r>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66</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For the</a:t>
            </a:r>
            <a:r>
              <a:rPr lang="en-CA" baseline="0" dirty="0" smtClean="0"/>
              <a:t> income you’ve earned this year, you have an amount owing (refunded) of __________.</a:t>
            </a:r>
            <a:endParaRPr lang="en-CA" dirty="0" smtClean="0"/>
          </a:p>
          <a:p>
            <a:endParaRPr lang="en-CA" dirty="0" smtClean="0"/>
          </a:p>
          <a:p>
            <a:r>
              <a:rPr lang="en-CA" dirty="0" smtClean="0"/>
              <a:t>“The</a:t>
            </a:r>
            <a:r>
              <a:rPr lang="en-CA" baseline="0" dirty="0" smtClean="0"/>
              <a:t> Government of Canada is paying you an HST credit of _______. This is a credit paid to people with low-income such as students.”</a:t>
            </a:r>
          </a:p>
          <a:p>
            <a:endParaRPr lang="en-CA" baseline="0" dirty="0" smtClean="0"/>
          </a:p>
          <a:p>
            <a:r>
              <a:rPr lang="en-CA" baseline="0" dirty="0" smtClean="0"/>
              <a:t>“The Province of Ontario is paying you _________. _________ is because you have low-income and ________ is for paying rent/property tax during the year.” (See example form http://csclub.uwaterloo.ca/~ekfong/taxclinic2015/ReadingOntarioForm.pdf)</a:t>
            </a:r>
          </a:p>
        </p:txBody>
      </p:sp>
      <p:sp>
        <p:nvSpPr>
          <p:cNvPr id="4" name="Slide Number Placeholder 3"/>
          <p:cNvSpPr>
            <a:spLocks noGrp="1"/>
          </p:cNvSpPr>
          <p:nvPr>
            <p:ph type="sldNum" sz="quarter" idx="10"/>
          </p:nvPr>
        </p:nvSpPr>
        <p:spPr/>
        <p:txBody>
          <a:bodyPr/>
          <a:lstStyle/>
          <a:p>
            <a:fld id="{58E9AE1F-E67D-4196-AE34-9B4F1D35F0C3}" type="slidenum">
              <a:rPr lang="en-CA" smtClean="0"/>
              <a:t>67</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For the</a:t>
            </a:r>
            <a:r>
              <a:rPr lang="en-CA" baseline="0" dirty="0" smtClean="0"/>
              <a:t> income you’ve earned this year, you have an amount owing (refunded) of __________.</a:t>
            </a:r>
            <a:endParaRPr lang="en-CA" dirty="0" smtClean="0"/>
          </a:p>
          <a:p>
            <a:endParaRPr lang="en-CA" dirty="0" smtClean="0"/>
          </a:p>
          <a:p>
            <a:r>
              <a:rPr lang="en-CA" dirty="0" smtClean="0"/>
              <a:t>“The</a:t>
            </a:r>
            <a:r>
              <a:rPr lang="en-CA" baseline="0" dirty="0" smtClean="0"/>
              <a:t> Government of Canada will pay you an HST credit of _______. This is a credit paid to people with low-income such as students.”</a:t>
            </a:r>
          </a:p>
          <a:p>
            <a:endParaRPr lang="en-CA" baseline="0" dirty="0" smtClean="0"/>
          </a:p>
          <a:p>
            <a:r>
              <a:rPr lang="en-CA" baseline="0" dirty="0" smtClean="0"/>
              <a:t>“The Province of Ontario is paying you (Line 57). (Line 54) is because you have low-income and (Line 55) is for paying rent/property tax during the year.” </a:t>
            </a:r>
            <a:br>
              <a:rPr lang="en-CA" baseline="0" dirty="0" smtClean="0"/>
            </a:br>
            <a:r>
              <a:rPr lang="en-CA" baseline="0" dirty="0" smtClean="0"/>
              <a:t>(See example form http://csclub.uwaterloo.ca/~ekfong/taxclinic2015/ReadingOntarioForm.pdf)</a:t>
            </a:r>
          </a:p>
        </p:txBody>
      </p:sp>
      <p:sp>
        <p:nvSpPr>
          <p:cNvPr id="4" name="Slide Number Placeholder 3"/>
          <p:cNvSpPr>
            <a:spLocks noGrp="1"/>
          </p:cNvSpPr>
          <p:nvPr>
            <p:ph type="sldNum" sz="quarter" idx="10"/>
          </p:nvPr>
        </p:nvSpPr>
        <p:spPr/>
        <p:txBody>
          <a:bodyPr/>
          <a:lstStyle/>
          <a:p>
            <a:fld id="{58E9AE1F-E67D-4196-AE34-9B4F1D35F0C3}" type="slidenum">
              <a:rPr lang="en-CA" smtClean="0"/>
              <a:t>68</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69</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We’ve had issues in the past where returns were sent to the wrong student, and/or</a:t>
            </a:r>
            <a:r>
              <a:rPr lang="en-CA" baseline="0" dirty="0" smtClean="0"/>
              <a:t> returns were sent from personal emails. Please make sure that they don’t leave until they send it to themselves.</a:t>
            </a:r>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70</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checkbox actually includes ‘RESP</a:t>
            </a:r>
            <a:r>
              <a:rPr lang="en-CA" baseline="0" dirty="0" smtClean="0"/>
              <a:t> Income’, ‘Scholarship Income’, and ‘Other Income’. If you’re holding a slip that says ‘T4A’, check the box.</a:t>
            </a:r>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73</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8</a:t>
            </a:fld>
            <a:endParaRPr lang="en-CA"/>
          </a:p>
        </p:txBody>
      </p:sp>
    </p:spTree>
    <p:extLst>
      <p:ext uri="{BB962C8B-B14F-4D97-AF65-F5344CB8AC3E}">
        <p14:creationId xmlns:p14="http://schemas.microsoft.com/office/powerpoint/2010/main" val="24585095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Other Employment Income is narrowly defined</a:t>
            </a:r>
            <a:r>
              <a:rPr lang="en-CA" baseline="0" dirty="0" smtClean="0"/>
              <a:t> as a list of certain sources, none of which are relevant here.</a:t>
            </a:r>
          </a:p>
          <a:p>
            <a:endParaRPr lang="en-CA" baseline="0" dirty="0" smtClean="0"/>
          </a:p>
          <a:p>
            <a:r>
              <a:rPr lang="en-CA" dirty="0" smtClean="0"/>
              <a:t>http://www.cra-arc.gc.ca/tx/ndvdls/tpcs/ncm-tx/rtrn/cmpltng/rprtng-ncm/lns101-170/104/menu-eng.html</a:t>
            </a:r>
          </a:p>
          <a:p>
            <a:endParaRPr lang="en-CA" dirty="0" smtClean="0"/>
          </a:p>
          <a:p>
            <a:r>
              <a:rPr lang="en-CA" dirty="0" smtClean="0"/>
              <a:t>The rare</a:t>
            </a:r>
            <a:r>
              <a:rPr lang="en-CA" baseline="0" dirty="0" smtClean="0"/>
              <a:t> case is a student insisting they want to declare the $10 - $20 income for participating in a study on campus (they are absolutely right).</a:t>
            </a:r>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74</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75</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If there</a:t>
            </a:r>
            <a:r>
              <a:rPr lang="en-CA" baseline="0" dirty="0" smtClean="0"/>
              <a:t> is a box on the T4 not listed on UFILE’s form, there is a dropdown on the bottom for additional boxes.</a:t>
            </a:r>
          </a:p>
          <a:p>
            <a:endParaRPr lang="en-CA" baseline="0" dirty="0" smtClean="0"/>
          </a:p>
          <a:p>
            <a:r>
              <a:rPr lang="en-CA" baseline="0" dirty="0" smtClean="0"/>
              <a:t>Some boxes are not required. If it’s not listed, not required.</a:t>
            </a:r>
          </a:p>
          <a:p>
            <a:endParaRPr lang="en-CA" baseline="0" dirty="0" smtClean="0"/>
          </a:p>
          <a:p>
            <a:r>
              <a:rPr lang="en-CA" baseline="0" dirty="0" smtClean="0"/>
              <a:t>If in doubt, please ask.</a:t>
            </a:r>
          </a:p>
        </p:txBody>
      </p:sp>
      <p:sp>
        <p:nvSpPr>
          <p:cNvPr id="4" name="Slide Number Placeholder 3"/>
          <p:cNvSpPr>
            <a:spLocks noGrp="1"/>
          </p:cNvSpPr>
          <p:nvPr>
            <p:ph type="sldNum" sz="quarter" idx="10"/>
          </p:nvPr>
        </p:nvSpPr>
        <p:spPr/>
        <p:txBody>
          <a:bodyPr/>
          <a:lstStyle/>
          <a:p>
            <a:fld id="{58E9AE1F-E67D-4196-AE34-9B4F1D35F0C3}" type="slidenum">
              <a:rPr lang="en-CA" smtClean="0"/>
              <a:t>76</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8E9AE1F-E67D-4196-AE34-9B4F1D35F0C3}" type="slidenum">
              <a:rPr lang="en-CA" smtClean="0"/>
              <a:t>77</a:t>
            </a:fld>
            <a:endParaRPr lang="en-CA"/>
          </a:p>
        </p:txBody>
      </p:sp>
    </p:spTree>
    <p:extLst>
      <p:ext uri="{BB962C8B-B14F-4D97-AF65-F5344CB8AC3E}">
        <p14:creationId xmlns:p14="http://schemas.microsoft.com/office/powerpoint/2010/main" val="379583851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78</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is actually not the real slip, but I couldn’t find one online….. It is pink</a:t>
            </a:r>
            <a:r>
              <a:rPr lang="en-CA" baseline="0" dirty="0" smtClean="0"/>
              <a:t> though!</a:t>
            </a:r>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79</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slip shows Box</a:t>
            </a:r>
            <a:r>
              <a:rPr lang="en-CA" baseline="0" dirty="0" smtClean="0"/>
              <a:t> 28, Other Income</a:t>
            </a:r>
          </a:p>
          <a:p>
            <a:endParaRPr lang="en-CA" baseline="0" dirty="0" smtClean="0"/>
          </a:p>
          <a:p>
            <a:r>
              <a:rPr lang="en-CA" baseline="0" dirty="0" smtClean="0"/>
              <a:t>Note that for some reason, UFILE has lumped in all T4A’s as ‘Pension Income’</a:t>
            </a:r>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80</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slip shows Box</a:t>
            </a:r>
            <a:r>
              <a:rPr lang="en-CA" baseline="0" dirty="0" smtClean="0"/>
              <a:t> 105, Scholarship Income</a:t>
            </a:r>
          </a:p>
          <a:p>
            <a:endParaRPr lang="en-CA" baseline="0" dirty="0" smtClean="0"/>
          </a:p>
          <a:p>
            <a:r>
              <a:rPr lang="en-CA" baseline="0" dirty="0" smtClean="0"/>
              <a:t>Note that for some reason, UFILE has lumped in all T4A’s as ‘Pension Income’</a:t>
            </a:r>
            <a:endParaRPr lang="en-CA" dirty="0" smtClean="0"/>
          </a:p>
          <a:p>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81</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slip shows Box</a:t>
            </a:r>
            <a:r>
              <a:rPr lang="en-CA" baseline="0" dirty="0" smtClean="0"/>
              <a:t> 105, Scholarship Income</a:t>
            </a:r>
          </a:p>
          <a:p>
            <a:endParaRPr lang="en-CA" baseline="0" dirty="0" smtClean="0"/>
          </a:p>
          <a:p>
            <a:r>
              <a:rPr lang="en-CA" baseline="0" dirty="0" smtClean="0"/>
              <a:t>Note that for some reason, UFILE has lumped in all T4A’s as ‘Pension Income’</a:t>
            </a:r>
            <a:endParaRPr lang="en-CA" dirty="0" smtClean="0"/>
          </a:p>
          <a:p>
            <a:endParaRPr lang="en-CA" dirty="0" smtClean="0"/>
          </a:p>
          <a:p>
            <a:r>
              <a:rPr lang="en-CA" dirty="0" smtClean="0"/>
              <a:t>IF THEY HAVE ONE, they have a kid.</a:t>
            </a:r>
          </a:p>
          <a:p>
            <a:r>
              <a:rPr lang="en-CA" dirty="0" smtClean="0"/>
              <a:t>Please ask about childcare</a:t>
            </a:r>
            <a:r>
              <a:rPr lang="en-CA" baseline="0" dirty="0" smtClean="0"/>
              <a:t> expenses, child fitness/arts activities, etc.</a:t>
            </a:r>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82</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Usually</a:t>
            </a:r>
            <a:r>
              <a:rPr lang="en-CA" baseline="0" dirty="0" smtClean="0"/>
              <a:t> received from investing in mutual funds – INVESTMENTS</a:t>
            </a:r>
          </a:p>
          <a:p>
            <a:r>
              <a:rPr lang="en-CA" baseline="0" dirty="0" smtClean="0"/>
              <a:t>Can also receive, if they are the beneficiary of say a family trust</a:t>
            </a:r>
          </a:p>
          <a:p>
            <a:endParaRPr lang="en-CA" baseline="0" dirty="0" smtClean="0"/>
          </a:p>
          <a:p>
            <a:r>
              <a:rPr lang="en-CA" baseline="0" dirty="0" smtClean="0"/>
              <a:t>Will say what it’s from. If it’s the former, make sure they didn’t buy or sell anything (or else we can’t help them)</a:t>
            </a:r>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83</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Once upon</a:t>
            </a:r>
            <a:r>
              <a:rPr lang="en-CA" baseline="0" dirty="0" smtClean="0"/>
              <a:t> a time, each province had a separate tax return that had to be submitted separately. Ontario only switched to an all-CRA method as late as 2008.</a:t>
            </a:r>
            <a:endParaRPr lang="en-CA" dirty="0"/>
          </a:p>
        </p:txBody>
      </p:sp>
      <p:sp>
        <p:nvSpPr>
          <p:cNvPr id="4" name="Slide Number Placeholder 3"/>
          <p:cNvSpPr>
            <a:spLocks noGrp="1"/>
          </p:cNvSpPr>
          <p:nvPr>
            <p:ph type="sldNum" sz="quarter" idx="10"/>
          </p:nvPr>
        </p:nvSpPr>
        <p:spPr/>
        <p:txBody>
          <a:bodyPr/>
          <a:lstStyle/>
          <a:p>
            <a:fld id="{58E9AE1F-E67D-4196-AE34-9B4F1D35F0C3}" type="slidenum">
              <a:rPr lang="en-CA" smtClean="0"/>
              <a:t>10</a:t>
            </a:fld>
            <a:endParaRPr lang="en-CA"/>
          </a:p>
        </p:txBody>
      </p:sp>
    </p:spTree>
    <p:extLst>
      <p:ext uri="{BB962C8B-B14F-4D97-AF65-F5344CB8AC3E}">
        <p14:creationId xmlns:p14="http://schemas.microsoft.com/office/powerpoint/2010/main" val="195965034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Interest,</a:t>
            </a:r>
            <a:r>
              <a:rPr lang="en-CA" baseline="0" dirty="0" smtClean="0"/>
              <a:t> dividends, foreign investment.</a:t>
            </a:r>
          </a:p>
          <a:p>
            <a:endParaRPr lang="en-CA" baseline="0" dirty="0" smtClean="0"/>
          </a:p>
          <a:p>
            <a:r>
              <a:rPr lang="en-CA" baseline="0" dirty="0" smtClean="0"/>
              <a:t>make sure they didn’t buy or sell anything (or else we can’t help them)</a:t>
            </a:r>
          </a:p>
          <a:p>
            <a:r>
              <a:rPr lang="en-CA" baseline="0" dirty="0" smtClean="0"/>
              <a:t>Also &gt;$1000 interest income (Box 13) means we can’t help them</a:t>
            </a:r>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84</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Interest,</a:t>
            </a:r>
            <a:r>
              <a:rPr lang="en-CA" baseline="0" dirty="0" smtClean="0"/>
              <a:t> dividends, foreign investment.</a:t>
            </a:r>
          </a:p>
          <a:p>
            <a:endParaRPr lang="en-CA" baseline="0" dirty="0" smtClean="0"/>
          </a:p>
          <a:p>
            <a:r>
              <a:rPr lang="en-CA" baseline="0" dirty="0" smtClean="0"/>
              <a:t>make sure they didn’t buy or sell anything (or else we can’t help them)</a:t>
            </a:r>
          </a:p>
          <a:p>
            <a:r>
              <a:rPr lang="en-CA" baseline="0" dirty="0" smtClean="0"/>
              <a:t>Also &gt;$1000 interest income (Box 13) means we can’t help them</a:t>
            </a:r>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85</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86</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Usually for EI</a:t>
            </a:r>
            <a:r>
              <a:rPr lang="en-CA" baseline="0" dirty="0" smtClean="0"/>
              <a:t> (employment insurance) benefits</a:t>
            </a:r>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87</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88</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90</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RRSP is only effective if</a:t>
            </a:r>
            <a:r>
              <a:rPr lang="en-CA" baseline="0" dirty="0" smtClean="0"/>
              <a:t> you have a lower income tax rate when you’re retired compared to when you take the deduction.</a:t>
            </a:r>
          </a:p>
          <a:p>
            <a:r>
              <a:rPr lang="en-CA" baseline="0" dirty="0" smtClean="0"/>
              <a:t>Also, notice that the investment income you earn inside the RRSP is not taxed, it’s held within the RRSP and can earn more investment until you withdraw the money.</a:t>
            </a:r>
          </a:p>
          <a:p>
            <a:endParaRPr lang="en-CA" baseline="0" dirty="0" smtClean="0"/>
          </a:p>
          <a:p>
            <a:r>
              <a:rPr lang="en-CA" baseline="0" dirty="0" smtClean="0"/>
              <a:t>See the links (tinyurl.com/</a:t>
            </a:r>
            <a:r>
              <a:rPr lang="en-CA" baseline="0" dirty="0" err="1" smtClean="0"/>
              <a:t>allthosedocs</a:t>
            </a:r>
            <a:r>
              <a:rPr lang="en-CA" baseline="0" dirty="0" smtClean="0"/>
              <a:t>) for the sample notice of assessment</a:t>
            </a:r>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91</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a:t>
            </a:r>
            <a:r>
              <a:rPr lang="en-CA" baseline="0" dirty="0" smtClean="0"/>
              <a:t> government allows you to make a contribution in the first 60 days of the 2014 year (It’s not Mar 1 yet!) and let you deduct it for 2013 taxation year</a:t>
            </a:r>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92</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We</a:t>
            </a:r>
            <a:r>
              <a:rPr lang="en-CA" baseline="0" dirty="0" smtClean="0"/>
              <a:t> may have to figure out if there’s a way to take the money out to minimize penalties.</a:t>
            </a:r>
          </a:p>
        </p:txBody>
      </p:sp>
      <p:sp>
        <p:nvSpPr>
          <p:cNvPr id="4" name="Slide Number Placeholder 3"/>
          <p:cNvSpPr>
            <a:spLocks noGrp="1"/>
          </p:cNvSpPr>
          <p:nvPr>
            <p:ph type="sldNum" sz="quarter" idx="10"/>
          </p:nvPr>
        </p:nvSpPr>
        <p:spPr/>
        <p:txBody>
          <a:bodyPr/>
          <a:lstStyle/>
          <a:p>
            <a:fld id="{58E9AE1F-E67D-4196-AE34-9B4F1D35F0C3}" type="slidenum">
              <a:rPr lang="en-CA" smtClean="0"/>
              <a:t>93</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We</a:t>
            </a:r>
            <a:r>
              <a:rPr lang="en-CA" baseline="0" dirty="0" smtClean="0"/>
              <a:t> may have to figure out if there’s a way to take the money out to minimize penalties.</a:t>
            </a:r>
          </a:p>
        </p:txBody>
      </p:sp>
      <p:sp>
        <p:nvSpPr>
          <p:cNvPr id="4" name="Slide Number Placeholder 3"/>
          <p:cNvSpPr>
            <a:spLocks noGrp="1"/>
          </p:cNvSpPr>
          <p:nvPr>
            <p:ph type="sldNum" sz="quarter" idx="10"/>
          </p:nvPr>
        </p:nvSpPr>
        <p:spPr/>
        <p:txBody>
          <a:bodyPr/>
          <a:lstStyle/>
          <a:p>
            <a:fld id="{58E9AE1F-E67D-4196-AE34-9B4F1D35F0C3}" type="slidenum">
              <a:rPr lang="en-CA" smtClean="0"/>
              <a:t>94</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8E9AE1F-E67D-4196-AE34-9B4F1D35F0C3}" type="slidenum">
              <a:rPr lang="en-CA" smtClean="0"/>
              <a:t>11</a:t>
            </a:fld>
            <a:endParaRPr lang="en-CA"/>
          </a:p>
        </p:txBody>
      </p:sp>
    </p:spTree>
    <p:extLst>
      <p:ext uri="{BB962C8B-B14F-4D97-AF65-F5344CB8AC3E}">
        <p14:creationId xmlns:p14="http://schemas.microsoft.com/office/powerpoint/2010/main" val="195965034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Note that there</a:t>
            </a:r>
            <a:r>
              <a:rPr lang="en-CA" baseline="0" dirty="0" smtClean="0"/>
              <a:t> is actually a lesser of calculation here. For the purposes of the tax clinic, no one will have &gt;$70k income so it is not relevant.</a:t>
            </a:r>
          </a:p>
          <a:p>
            <a:endParaRPr lang="en-CA" baseline="0" dirty="0" smtClean="0"/>
          </a:p>
          <a:p>
            <a:r>
              <a:rPr lang="en-CA" b="1" baseline="0" dirty="0" smtClean="0"/>
              <a:t>For your interest,</a:t>
            </a:r>
          </a:p>
          <a:p>
            <a:r>
              <a:rPr lang="en-CA" b="1" baseline="0" dirty="0" smtClean="0"/>
              <a:t>The total amount of medical expenses is subtracted by:</a:t>
            </a:r>
          </a:p>
          <a:p>
            <a:r>
              <a:rPr lang="en-CA" b="1" baseline="0" dirty="0" smtClean="0"/>
              <a:t>Lesser: i) $2125, ii) 3% of Net Income</a:t>
            </a:r>
          </a:p>
          <a:p>
            <a:r>
              <a:rPr lang="en-CA" b="1" baseline="0" dirty="0" smtClean="0"/>
              <a:t>This is the amount you get as your credit</a:t>
            </a:r>
          </a:p>
        </p:txBody>
      </p:sp>
      <p:sp>
        <p:nvSpPr>
          <p:cNvPr id="4" name="Slide Number Placeholder 3"/>
          <p:cNvSpPr>
            <a:spLocks noGrp="1"/>
          </p:cNvSpPr>
          <p:nvPr>
            <p:ph type="sldNum" sz="quarter" idx="10"/>
          </p:nvPr>
        </p:nvSpPr>
        <p:spPr/>
        <p:txBody>
          <a:bodyPr/>
          <a:lstStyle/>
          <a:p>
            <a:fld id="{58E9AE1F-E67D-4196-AE34-9B4F1D35F0C3}" type="slidenum">
              <a:rPr lang="en-CA" smtClean="0"/>
              <a:t>95</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http://www.cra-arc.gc.ca/tx/ndvdls/tpcs/ncm-tx/rtrn/cmpltng/ddctns/lns300-350/330/llwbl-eng.html</a:t>
            </a:r>
          </a:p>
        </p:txBody>
      </p:sp>
      <p:sp>
        <p:nvSpPr>
          <p:cNvPr id="4" name="Slide Number Placeholder 3"/>
          <p:cNvSpPr>
            <a:spLocks noGrp="1"/>
          </p:cNvSpPr>
          <p:nvPr>
            <p:ph type="sldNum" sz="quarter" idx="10"/>
          </p:nvPr>
        </p:nvSpPr>
        <p:spPr/>
        <p:txBody>
          <a:bodyPr/>
          <a:lstStyle/>
          <a:p>
            <a:fld id="{58E9AE1F-E67D-4196-AE34-9B4F1D35F0C3}" type="slidenum">
              <a:rPr lang="en-CA" smtClean="0"/>
              <a:t>96</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97</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98</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99</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100</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There is no</a:t>
            </a:r>
            <a:r>
              <a:rPr lang="en-CA" b="1" baseline="0" dirty="0" smtClean="0"/>
              <a:t> downside to the client if you enter their medical receipts into the program. Unlike donations, they will not miss future tax saving opportunities. The only problem is if a client brings a shoebox of medical receipts, we will need them to help us total the receipts.</a:t>
            </a:r>
            <a:endParaRPr lang="en-CA" b="1" dirty="0" smtClean="0"/>
          </a:p>
          <a:p>
            <a:endParaRPr lang="en-CA" b="1" dirty="0" smtClean="0"/>
          </a:p>
          <a:p>
            <a:r>
              <a:rPr lang="en-CA" b="1" dirty="0" smtClean="0"/>
              <a:t>Has </a:t>
            </a:r>
            <a:r>
              <a:rPr lang="en-CA" b="1" dirty="0" err="1" smtClean="0"/>
              <a:t>Cdn</a:t>
            </a:r>
            <a:r>
              <a:rPr lang="en-CA" b="1" dirty="0" smtClean="0"/>
              <a:t> Parents =&gt; Do they have parents</a:t>
            </a:r>
            <a:r>
              <a:rPr lang="en-CA" b="1" baseline="0" dirty="0" smtClean="0"/>
              <a:t> earning income in Canada who would be able to use it?</a:t>
            </a:r>
          </a:p>
          <a:p>
            <a:r>
              <a:rPr lang="en-CA" b="1" baseline="0" dirty="0" smtClean="0"/>
              <a:t>Net Income can be found on the Jacket page 3</a:t>
            </a:r>
          </a:p>
        </p:txBody>
      </p:sp>
      <p:sp>
        <p:nvSpPr>
          <p:cNvPr id="4" name="Slide Number Placeholder 3"/>
          <p:cNvSpPr>
            <a:spLocks noGrp="1"/>
          </p:cNvSpPr>
          <p:nvPr>
            <p:ph type="sldNum" sz="quarter" idx="10"/>
          </p:nvPr>
        </p:nvSpPr>
        <p:spPr/>
        <p:txBody>
          <a:bodyPr/>
          <a:lstStyle/>
          <a:p>
            <a:fld id="{58E9AE1F-E67D-4196-AE34-9B4F1D35F0C3}" type="slidenum">
              <a:rPr lang="en-CA" smtClean="0"/>
              <a:t>101</a:t>
            </a:fld>
            <a:endParaRPr lang="en-CA"/>
          </a:p>
        </p:txBody>
      </p:sp>
    </p:spTree>
    <p:extLst>
      <p:ext uri="{BB962C8B-B14F-4D97-AF65-F5344CB8AC3E}">
        <p14:creationId xmlns:p14="http://schemas.microsoft.com/office/powerpoint/2010/main" val="117017905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102</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Just</a:t>
            </a:r>
            <a:r>
              <a:rPr lang="en-CA" baseline="0" dirty="0" smtClean="0"/>
              <a:t> claim the donation.</a:t>
            </a:r>
            <a:endParaRPr lang="en-CA" dirty="0"/>
          </a:p>
        </p:txBody>
      </p:sp>
      <p:sp>
        <p:nvSpPr>
          <p:cNvPr id="4" name="Slide Number Placeholder 3"/>
          <p:cNvSpPr>
            <a:spLocks noGrp="1"/>
          </p:cNvSpPr>
          <p:nvPr>
            <p:ph type="sldNum" sz="quarter" idx="10"/>
          </p:nvPr>
        </p:nvSpPr>
        <p:spPr/>
        <p:txBody>
          <a:bodyPr/>
          <a:lstStyle/>
          <a:p>
            <a:fld id="{58E9AE1F-E67D-4196-AE34-9B4F1D35F0C3}" type="slidenum">
              <a:rPr lang="en-CA" smtClean="0"/>
              <a:t>103</a:t>
            </a:fld>
            <a:endParaRPr lang="en-CA"/>
          </a:p>
        </p:txBody>
      </p:sp>
    </p:spTree>
    <p:extLst>
      <p:ext uri="{BB962C8B-B14F-4D97-AF65-F5344CB8AC3E}">
        <p14:creationId xmlns:p14="http://schemas.microsoft.com/office/powerpoint/2010/main" val="117017905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104</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It’s important</a:t>
            </a:r>
            <a:r>
              <a:rPr lang="en-CA" baseline="0" dirty="0" smtClean="0"/>
              <a:t> to get this straight, because a lot of people may easily get this mixed up between NETFILE, </a:t>
            </a:r>
            <a:r>
              <a:rPr lang="en-CA" baseline="0" dirty="0" err="1" smtClean="0"/>
              <a:t>Ufile</a:t>
            </a:r>
            <a:r>
              <a:rPr lang="en-CA" baseline="0" dirty="0" smtClean="0"/>
              <a:t> and </a:t>
            </a:r>
            <a:r>
              <a:rPr lang="en-CA" baseline="0" dirty="0" err="1" smtClean="0"/>
              <a:t>eFile</a:t>
            </a:r>
            <a:r>
              <a:rPr lang="en-CA" baseline="0" dirty="0" smtClean="0"/>
              <a:t>. If you can’t use ‘</a:t>
            </a:r>
            <a:r>
              <a:rPr lang="en-CA" baseline="0" dirty="0" err="1" smtClean="0"/>
              <a:t>eFile</a:t>
            </a:r>
            <a:r>
              <a:rPr lang="en-CA" baseline="0" dirty="0" smtClean="0"/>
              <a:t>’ correctly in a sentence, this is something employers will catch on to!</a:t>
            </a:r>
            <a:endParaRPr lang="en-CA" dirty="0"/>
          </a:p>
        </p:txBody>
      </p:sp>
      <p:sp>
        <p:nvSpPr>
          <p:cNvPr id="4" name="Slide Number Placeholder 3"/>
          <p:cNvSpPr>
            <a:spLocks noGrp="1"/>
          </p:cNvSpPr>
          <p:nvPr>
            <p:ph type="sldNum" sz="quarter" idx="10"/>
          </p:nvPr>
        </p:nvSpPr>
        <p:spPr/>
        <p:txBody>
          <a:bodyPr/>
          <a:lstStyle/>
          <a:p>
            <a:fld id="{58E9AE1F-E67D-4196-AE34-9B4F1D35F0C3}" type="slidenum">
              <a:rPr lang="en-CA" smtClean="0"/>
              <a:t>13</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Yes, they actually called it a ‘super-credit’.</a:t>
            </a:r>
          </a:p>
        </p:txBody>
      </p:sp>
      <p:sp>
        <p:nvSpPr>
          <p:cNvPr id="4" name="Slide Number Placeholder 3"/>
          <p:cNvSpPr>
            <a:spLocks noGrp="1"/>
          </p:cNvSpPr>
          <p:nvPr>
            <p:ph type="sldNum" sz="quarter" idx="10"/>
          </p:nvPr>
        </p:nvSpPr>
        <p:spPr/>
        <p:txBody>
          <a:bodyPr/>
          <a:lstStyle/>
          <a:p>
            <a:fld id="{58E9AE1F-E67D-4196-AE34-9B4F1D35F0C3}" type="slidenum">
              <a:rPr lang="en-CA" smtClean="0"/>
              <a:t>105</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Just claim the credit.</a:t>
            </a:r>
          </a:p>
        </p:txBody>
      </p:sp>
      <p:sp>
        <p:nvSpPr>
          <p:cNvPr id="4" name="Slide Number Placeholder 3"/>
          <p:cNvSpPr>
            <a:spLocks noGrp="1"/>
          </p:cNvSpPr>
          <p:nvPr>
            <p:ph type="sldNum" sz="quarter" idx="10"/>
          </p:nvPr>
        </p:nvSpPr>
        <p:spPr/>
        <p:txBody>
          <a:bodyPr/>
          <a:lstStyle/>
          <a:p>
            <a:fld id="{58E9AE1F-E67D-4196-AE34-9B4F1D35F0C3}" type="slidenum">
              <a:rPr lang="en-CA" smtClean="0"/>
              <a:t>106</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107</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108</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109</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110</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actual numbers the student</a:t>
            </a:r>
            <a:r>
              <a:rPr lang="en-CA" baseline="0" dirty="0" smtClean="0"/>
              <a:t> needs to give to the parents are on Schedule 11 and ON Schedule 11 of their tax return. </a:t>
            </a:r>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111</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113</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114</a:t>
            </a:fld>
            <a:endParaRPr lang="en-CA"/>
          </a:p>
        </p:txBody>
      </p:sp>
    </p:spTree>
    <p:extLst>
      <p:ext uri="{BB962C8B-B14F-4D97-AF65-F5344CB8AC3E}">
        <p14:creationId xmlns:p14="http://schemas.microsoft.com/office/powerpoint/2010/main" val="331803861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fld id="{58E9AE1F-E67D-4196-AE34-9B4F1D35F0C3}" type="slidenum">
              <a:rPr lang="en-CA" smtClean="0"/>
              <a:t>115</a:t>
            </a:fld>
            <a:endParaRPr lang="en-CA"/>
          </a:p>
        </p:txBody>
      </p:sp>
    </p:spTree>
    <p:extLst>
      <p:ext uri="{BB962C8B-B14F-4D97-AF65-F5344CB8AC3E}">
        <p14:creationId xmlns:p14="http://schemas.microsoft.com/office/powerpoint/2010/main" val="3318038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FD4D9D20-B073-40EA-AEDE-8CBA978F2C7B}" type="datetimeFigureOut">
              <a:rPr lang="en-CA" smtClean="0"/>
              <a:t>2016-03-08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D5DED2C-CA34-430C-95CA-B83230A537A1}" type="slidenum">
              <a:rPr lang="en-CA" smtClean="0"/>
              <a:t>‹#›</a:t>
            </a:fld>
            <a:endParaRPr lang="en-CA"/>
          </a:p>
        </p:txBody>
      </p:sp>
    </p:spTree>
    <p:extLst>
      <p:ext uri="{BB962C8B-B14F-4D97-AF65-F5344CB8AC3E}">
        <p14:creationId xmlns:p14="http://schemas.microsoft.com/office/powerpoint/2010/main" val="673115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4D9D20-B073-40EA-AEDE-8CBA978F2C7B}" type="datetimeFigureOut">
              <a:rPr lang="en-CA" smtClean="0"/>
              <a:t>2016-03-08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D5DED2C-CA34-430C-95CA-B83230A537A1}" type="slidenum">
              <a:rPr lang="en-CA" smtClean="0"/>
              <a:t>‹#›</a:t>
            </a:fld>
            <a:endParaRPr lang="en-CA"/>
          </a:p>
        </p:txBody>
      </p:sp>
    </p:spTree>
    <p:extLst>
      <p:ext uri="{BB962C8B-B14F-4D97-AF65-F5344CB8AC3E}">
        <p14:creationId xmlns:p14="http://schemas.microsoft.com/office/powerpoint/2010/main" val="2193306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4D9D20-B073-40EA-AEDE-8CBA978F2C7B}" type="datetimeFigureOut">
              <a:rPr lang="en-CA" smtClean="0"/>
              <a:t>2016-03-08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D5DED2C-CA34-430C-95CA-B83230A537A1}" type="slidenum">
              <a:rPr lang="en-CA" smtClean="0"/>
              <a:t>‹#›</a:t>
            </a:fld>
            <a:endParaRPr lang="en-CA"/>
          </a:p>
        </p:txBody>
      </p:sp>
    </p:spTree>
    <p:extLst>
      <p:ext uri="{BB962C8B-B14F-4D97-AF65-F5344CB8AC3E}">
        <p14:creationId xmlns:p14="http://schemas.microsoft.com/office/powerpoint/2010/main" val="4246031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4D9D20-B073-40EA-AEDE-8CBA978F2C7B}" type="datetimeFigureOut">
              <a:rPr lang="en-CA" smtClean="0"/>
              <a:t>2016-03-08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D5DED2C-CA34-430C-95CA-B83230A537A1}" type="slidenum">
              <a:rPr lang="en-CA" smtClean="0"/>
              <a:t>‹#›</a:t>
            </a:fld>
            <a:endParaRPr lang="en-CA"/>
          </a:p>
        </p:txBody>
      </p:sp>
    </p:spTree>
    <p:extLst>
      <p:ext uri="{BB962C8B-B14F-4D97-AF65-F5344CB8AC3E}">
        <p14:creationId xmlns:p14="http://schemas.microsoft.com/office/powerpoint/2010/main" val="3955117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4D9D20-B073-40EA-AEDE-8CBA978F2C7B}" type="datetimeFigureOut">
              <a:rPr lang="en-CA" smtClean="0"/>
              <a:t>2016-03-08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D5DED2C-CA34-430C-95CA-B83230A537A1}" type="slidenum">
              <a:rPr lang="en-CA" smtClean="0"/>
              <a:t>‹#›</a:t>
            </a:fld>
            <a:endParaRPr lang="en-CA"/>
          </a:p>
        </p:txBody>
      </p:sp>
    </p:spTree>
    <p:extLst>
      <p:ext uri="{BB962C8B-B14F-4D97-AF65-F5344CB8AC3E}">
        <p14:creationId xmlns:p14="http://schemas.microsoft.com/office/powerpoint/2010/main" val="1839577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FD4D9D20-B073-40EA-AEDE-8CBA978F2C7B}" type="datetimeFigureOut">
              <a:rPr lang="en-CA" smtClean="0"/>
              <a:t>2016-03-08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D5DED2C-CA34-430C-95CA-B83230A537A1}" type="slidenum">
              <a:rPr lang="en-CA" smtClean="0"/>
              <a:t>‹#›</a:t>
            </a:fld>
            <a:endParaRPr lang="en-CA"/>
          </a:p>
        </p:txBody>
      </p:sp>
    </p:spTree>
    <p:extLst>
      <p:ext uri="{BB962C8B-B14F-4D97-AF65-F5344CB8AC3E}">
        <p14:creationId xmlns:p14="http://schemas.microsoft.com/office/powerpoint/2010/main" val="2099727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FD4D9D20-B073-40EA-AEDE-8CBA978F2C7B}" type="datetimeFigureOut">
              <a:rPr lang="en-CA" smtClean="0"/>
              <a:t>2016-03-08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D5DED2C-CA34-430C-95CA-B83230A537A1}" type="slidenum">
              <a:rPr lang="en-CA" smtClean="0"/>
              <a:t>‹#›</a:t>
            </a:fld>
            <a:endParaRPr lang="en-CA"/>
          </a:p>
        </p:txBody>
      </p:sp>
    </p:spTree>
    <p:extLst>
      <p:ext uri="{BB962C8B-B14F-4D97-AF65-F5344CB8AC3E}">
        <p14:creationId xmlns:p14="http://schemas.microsoft.com/office/powerpoint/2010/main" val="580824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FD4D9D20-B073-40EA-AEDE-8CBA978F2C7B}" type="datetimeFigureOut">
              <a:rPr lang="en-CA" smtClean="0"/>
              <a:t>2016-03-08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D5DED2C-CA34-430C-95CA-B83230A537A1}" type="slidenum">
              <a:rPr lang="en-CA" smtClean="0"/>
              <a:t>‹#›</a:t>
            </a:fld>
            <a:endParaRPr lang="en-CA"/>
          </a:p>
        </p:txBody>
      </p:sp>
    </p:spTree>
    <p:extLst>
      <p:ext uri="{BB962C8B-B14F-4D97-AF65-F5344CB8AC3E}">
        <p14:creationId xmlns:p14="http://schemas.microsoft.com/office/powerpoint/2010/main" val="523005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4D9D20-B073-40EA-AEDE-8CBA978F2C7B}" type="datetimeFigureOut">
              <a:rPr lang="en-CA" smtClean="0"/>
              <a:t>2016-03-08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D5DED2C-CA34-430C-95CA-B83230A537A1}" type="slidenum">
              <a:rPr lang="en-CA" smtClean="0"/>
              <a:t>‹#›</a:t>
            </a:fld>
            <a:endParaRPr lang="en-CA"/>
          </a:p>
        </p:txBody>
      </p:sp>
    </p:spTree>
    <p:extLst>
      <p:ext uri="{BB962C8B-B14F-4D97-AF65-F5344CB8AC3E}">
        <p14:creationId xmlns:p14="http://schemas.microsoft.com/office/powerpoint/2010/main" val="658025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4D9D20-B073-40EA-AEDE-8CBA978F2C7B}" type="datetimeFigureOut">
              <a:rPr lang="en-CA" smtClean="0"/>
              <a:t>2016-03-08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D5DED2C-CA34-430C-95CA-B83230A537A1}" type="slidenum">
              <a:rPr lang="en-CA" smtClean="0"/>
              <a:t>‹#›</a:t>
            </a:fld>
            <a:endParaRPr lang="en-CA"/>
          </a:p>
        </p:txBody>
      </p:sp>
    </p:spTree>
    <p:extLst>
      <p:ext uri="{BB962C8B-B14F-4D97-AF65-F5344CB8AC3E}">
        <p14:creationId xmlns:p14="http://schemas.microsoft.com/office/powerpoint/2010/main" val="1391335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4D9D20-B073-40EA-AEDE-8CBA978F2C7B}" type="datetimeFigureOut">
              <a:rPr lang="en-CA" smtClean="0"/>
              <a:t>2016-03-08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D5DED2C-CA34-430C-95CA-B83230A537A1}" type="slidenum">
              <a:rPr lang="en-CA" smtClean="0"/>
              <a:t>‹#›</a:t>
            </a:fld>
            <a:endParaRPr lang="en-CA"/>
          </a:p>
        </p:txBody>
      </p:sp>
    </p:spTree>
    <p:extLst>
      <p:ext uri="{BB962C8B-B14F-4D97-AF65-F5344CB8AC3E}">
        <p14:creationId xmlns:p14="http://schemas.microsoft.com/office/powerpoint/2010/main" val="2834695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4D9D20-B073-40EA-AEDE-8CBA978F2C7B}" type="datetimeFigureOut">
              <a:rPr lang="en-CA" smtClean="0"/>
              <a:t>2016-03-08</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5DED2C-CA34-430C-95CA-B83230A537A1}" type="slidenum">
              <a:rPr lang="en-CA" smtClean="0"/>
              <a:t>‹#›</a:t>
            </a:fld>
            <a:endParaRPr lang="en-CA"/>
          </a:p>
        </p:txBody>
      </p:sp>
    </p:spTree>
    <p:extLst>
      <p:ext uri="{BB962C8B-B14F-4D97-AF65-F5344CB8AC3E}">
        <p14:creationId xmlns:p14="http://schemas.microsoft.com/office/powerpoint/2010/main" val="4144207578"/>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hyperlink" Target="http://feds.ca/upass" TargetMode="External"/><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08.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3" Type="http://schemas.openxmlformats.org/officeDocument/2006/relationships/hyperlink" Target="http://www.cra-arc.gc.ca/E/pbg/tf/t1261/README.html" TargetMode="External"/><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hyperlink" Target="https://uwaterloo.ca/secretariat-general-counsel/notaries-and-commissioners-taking-affidavits" TargetMode="External"/><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hyperlink" Target="http://www.cra-arc.gc.ca/E/pub/tg/rc4018/rc4018ch2-14e.pdf" TargetMode="External"/><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hyperlink" Target="http://www.cra-arc.gc.ca/myaccount/" TargetMode="Externa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hyperlink" Target="https://customer.ctfs.com/Products/CreditCards/OptionsMasterCard/" TargetMode="Externa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hyperlink" Target="https://www.genutax.ca/" TargetMode="External"/><Relationship Id="rId2" Type="http://schemas.openxmlformats.org/officeDocument/2006/relationships/hyperlink" Target="http://www.studiotax.com/en/?page=1" TargetMode="External"/><Relationship Id="rId1" Type="http://schemas.openxmlformats.org/officeDocument/2006/relationships/slideLayout" Target="../slideLayouts/slideLayout2.xml"/><Relationship Id="rId4" Type="http://schemas.openxmlformats.org/officeDocument/2006/relationships/hyperlink" Target="https://simpletax.ca/" TargetMode="External"/></Relationships>
</file>

<file path=ppt/slides/_rels/slide15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tinyurl.com/afsata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lh3.googleusercontent.com/EtKCZQYJhQBVs2XtEa-1ZmJnu2B1Sh8CTyNyjolahasjFBW8Kw6PY4tmjMgVCCZmLnXKvWIfajtfgOVX27Lo3k9movdwirxYuA9x_N000jvuNxumRgouaXoWtOBd0h1oAecg5b5FYnm9qDxaVgO5Wuousm2cuLUwqQb1O0WrHPUUQmZJexxOdszN_RCPWkrMuECSr-3WvT_I-bQx8JPzphfP30pEwKGyxYXyBcOGwHSzOBdWN5W1G0UV0ck_Y29Wh86oVvP2BUATrtByYk2myELh9fnAb7l_bqLYVTTZCXCj7D3ds870tmzS0oaxEX0OAgVYAqqfOT777hQXnW4L_rsVV0Duy_Q3Pei_Rrg4X1ougA28ZiHAVHEhRSmvj7uzVdiicvhrTduQR6VGh1_92px-MfX7Ck41_TEl5Mup_6XZgmlP1IdoCDDuGQZ0sFjr1wH_nPK-gXXUYAA5bI5OsKppkvnyDjwE1JVtG3wy7okLmEmL-kWtIC67UqWzyqtYB-frwfFh3UhQKreLxhTxspqP2Qv6gN7c_-aJyvcsySiQxK9PW2eFD5rAJXatEJTgsX7o=w930-h697-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576" y="-1539552"/>
            <a:ext cx="9828584" cy="736615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0" y="5011943"/>
            <a:ext cx="9180512" cy="1873441"/>
            <a:chOff x="0" y="5011943"/>
            <a:chExt cx="9180512" cy="1873441"/>
          </a:xfrm>
        </p:grpSpPr>
        <p:sp>
          <p:nvSpPr>
            <p:cNvPr id="6" name="Rectangle 5"/>
            <p:cNvSpPr/>
            <p:nvPr/>
          </p:nvSpPr>
          <p:spPr>
            <a:xfrm>
              <a:off x="0" y="5039327"/>
              <a:ext cx="9180512" cy="1846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5" name="Straight Connector 4"/>
            <p:cNvCxnSpPr/>
            <p:nvPr/>
          </p:nvCxnSpPr>
          <p:spPr>
            <a:xfrm>
              <a:off x="0" y="5011943"/>
              <a:ext cx="91440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683568" y="4869160"/>
            <a:ext cx="7772400" cy="1470025"/>
          </a:xfrm>
        </p:spPr>
        <p:txBody>
          <a:bodyPr>
            <a:normAutofit/>
          </a:bodyPr>
          <a:lstStyle/>
          <a:p>
            <a:r>
              <a:rPr lang="en-CA" sz="4000" dirty="0" smtClean="0">
                <a:latin typeface="Gotham Bold" pitchFamily="50" charset="0"/>
                <a:cs typeface="Gotham Bold" pitchFamily="50" charset="0"/>
              </a:rPr>
              <a:t>2015 AFSA Tax Clinic</a:t>
            </a:r>
            <a:endParaRPr lang="en-CA" sz="4000" dirty="0">
              <a:latin typeface="Gotham Bold" pitchFamily="50" charset="0"/>
              <a:cs typeface="Gotham Bold" pitchFamily="50" charset="0"/>
            </a:endParaRPr>
          </a:p>
        </p:txBody>
      </p:sp>
      <p:sp>
        <p:nvSpPr>
          <p:cNvPr id="3" name="Subtitle 2"/>
          <p:cNvSpPr>
            <a:spLocks noGrp="1"/>
          </p:cNvSpPr>
          <p:nvPr>
            <p:ph type="subTitle" idx="1"/>
          </p:nvPr>
        </p:nvSpPr>
        <p:spPr>
          <a:xfrm>
            <a:off x="1187624" y="6001593"/>
            <a:ext cx="6768752" cy="697632"/>
          </a:xfrm>
        </p:spPr>
        <p:txBody>
          <a:bodyPr>
            <a:normAutofit/>
          </a:bodyPr>
          <a:lstStyle/>
          <a:p>
            <a:r>
              <a:rPr lang="en-CA" sz="2500" dirty="0" smtClean="0"/>
              <a:t>Eric Fong, </a:t>
            </a:r>
            <a:r>
              <a:rPr lang="en-CA" sz="2500" dirty="0" err="1" smtClean="0"/>
              <a:t>MAcc</a:t>
            </a:r>
            <a:endParaRPr lang="en-CA" sz="2500" dirty="0"/>
          </a:p>
        </p:txBody>
      </p:sp>
      <p:sp>
        <p:nvSpPr>
          <p:cNvPr id="10" name="TextBox 9"/>
          <p:cNvSpPr txBox="1"/>
          <p:nvPr/>
        </p:nvSpPr>
        <p:spPr>
          <a:xfrm>
            <a:off x="395536" y="188640"/>
            <a:ext cx="2287806" cy="369332"/>
          </a:xfrm>
          <a:prstGeom prst="rect">
            <a:avLst/>
          </a:prstGeom>
          <a:solidFill>
            <a:schemeClr val="bg1"/>
          </a:solidFill>
        </p:spPr>
        <p:txBody>
          <a:bodyPr wrap="none" rtlCol="0">
            <a:spAutoFit/>
          </a:bodyPr>
          <a:lstStyle/>
          <a:p>
            <a:r>
              <a:rPr lang="en-CA" dirty="0" smtClean="0"/>
              <a:t>Oregon Sand Dunes</a:t>
            </a:r>
            <a:endParaRPr lang="en-CA" dirty="0"/>
          </a:p>
        </p:txBody>
      </p:sp>
    </p:spTree>
    <p:extLst>
      <p:ext uri="{BB962C8B-B14F-4D97-AF65-F5344CB8AC3E}">
        <p14:creationId xmlns:p14="http://schemas.microsoft.com/office/powerpoint/2010/main" val="7595073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How Are Income Taxes Collected?</a:t>
            </a:r>
            <a:endParaRPr lang="en-CA" dirty="0"/>
          </a:p>
        </p:txBody>
      </p:sp>
      <p:sp>
        <p:nvSpPr>
          <p:cNvPr id="3" name="Content Placeholder 2"/>
          <p:cNvSpPr>
            <a:spLocks noGrp="1"/>
          </p:cNvSpPr>
          <p:nvPr>
            <p:ph idx="1"/>
          </p:nvPr>
        </p:nvSpPr>
        <p:spPr/>
        <p:txBody>
          <a:bodyPr/>
          <a:lstStyle/>
          <a:p>
            <a:r>
              <a:rPr lang="en-CA" dirty="0" smtClean="0"/>
              <a:t>Canada Revenue Agency (CRA)</a:t>
            </a:r>
          </a:p>
          <a:p>
            <a:r>
              <a:rPr lang="en-CA" dirty="0" smtClean="0"/>
              <a:t>Administers federal tax law, and for most provinces as well</a:t>
            </a:r>
          </a:p>
          <a:p>
            <a:r>
              <a:rPr lang="en-CA" dirty="0" smtClean="0"/>
              <a:t>One tax return for both federal/provincial</a:t>
            </a:r>
          </a:p>
          <a:p>
            <a:r>
              <a:rPr lang="en-CA" dirty="0" smtClean="0"/>
              <a:t>Pay only to CRA</a:t>
            </a:r>
          </a:p>
          <a:p>
            <a:r>
              <a:rPr lang="en-CA" dirty="0" smtClean="0"/>
              <a:t>EXCEPTION: Québec </a:t>
            </a:r>
          </a:p>
          <a:p>
            <a:pPr lvl="1"/>
            <a:r>
              <a:rPr lang="en-CA" dirty="0" smtClean="0"/>
              <a:t>Out of scope</a:t>
            </a:r>
          </a:p>
        </p:txBody>
      </p:sp>
      <p:grpSp>
        <p:nvGrpSpPr>
          <p:cNvPr id="7" name="Group 6"/>
          <p:cNvGrpSpPr/>
          <p:nvPr/>
        </p:nvGrpSpPr>
        <p:grpSpPr>
          <a:xfrm>
            <a:off x="5796136" y="3878029"/>
            <a:ext cx="2522678" cy="2755918"/>
            <a:chOff x="6137093" y="3068960"/>
            <a:chExt cx="2522678" cy="2755918"/>
          </a:xfrm>
        </p:grpSpPr>
        <p:pic>
          <p:nvPicPr>
            <p:cNvPr id="3074" name="Picture 2" descr="http://www.cic.gc.ca/english/games/teachers-corner/images/outline_quebe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3068960"/>
              <a:ext cx="2052464" cy="238658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137093" y="5455546"/>
              <a:ext cx="2522678" cy="369332"/>
            </a:xfrm>
            <a:prstGeom prst="rect">
              <a:avLst/>
            </a:prstGeom>
            <a:noFill/>
          </p:spPr>
          <p:txBody>
            <a:bodyPr wrap="none" rtlCol="0">
              <a:spAutoFit/>
            </a:bodyPr>
            <a:lstStyle/>
            <a:p>
              <a:r>
                <a:rPr lang="en-CA" dirty="0" smtClean="0"/>
                <a:t>We’re the exception!</a:t>
              </a:r>
              <a:endParaRPr lang="en-CA" dirty="0"/>
            </a:p>
          </p:txBody>
        </p:sp>
      </p:grpSp>
    </p:spTree>
    <p:extLst>
      <p:ext uri="{BB962C8B-B14F-4D97-AF65-F5344CB8AC3E}">
        <p14:creationId xmlns:p14="http://schemas.microsoft.com/office/powerpoint/2010/main" val="219833143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Medical Expenses</a:t>
            </a:r>
            <a:endParaRPr lang="en-CA" dirty="0"/>
          </a:p>
        </p:txBody>
      </p:sp>
      <p:sp>
        <p:nvSpPr>
          <p:cNvPr id="3" name="Content Placeholder 2"/>
          <p:cNvSpPr>
            <a:spLocks noGrp="1"/>
          </p:cNvSpPr>
          <p:nvPr>
            <p:ph idx="1"/>
          </p:nvPr>
        </p:nvSpPr>
        <p:spPr>
          <a:xfrm>
            <a:off x="457200" y="1600201"/>
            <a:ext cx="8435280" cy="4493096"/>
          </a:xfrm>
        </p:spPr>
        <p:txBody>
          <a:bodyPr>
            <a:normAutofit/>
          </a:bodyPr>
          <a:lstStyle/>
          <a:p>
            <a:r>
              <a:rPr lang="en-CA" dirty="0" smtClean="0"/>
              <a:t>Definitely transfer to parents if student is born in 1996 or later</a:t>
            </a:r>
          </a:p>
          <a:p>
            <a:r>
              <a:rPr lang="en-CA" dirty="0" smtClean="0"/>
              <a:t>Otherwise, transfer only if:</a:t>
            </a:r>
          </a:p>
          <a:p>
            <a:pPr lvl="1"/>
            <a:r>
              <a:rPr lang="en-CA" dirty="0" smtClean="0"/>
              <a:t>Medical expenses &gt;3% child’s net income</a:t>
            </a:r>
          </a:p>
          <a:p>
            <a:pPr lvl="1"/>
            <a:r>
              <a:rPr lang="en-CA" dirty="0" err="1" smtClean="0"/>
              <a:t>Eg</a:t>
            </a:r>
            <a:r>
              <a:rPr lang="en-CA" dirty="0" smtClean="0"/>
              <a:t>. 0 income, definitely transfer!</a:t>
            </a:r>
          </a:p>
          <a:p>
            <a:r>
              <a:rPr lang="en-CA" dirty="0" smtClean="0"/>
              <a:t>How do you transfer?</a:t>
            </a:r>
          </a:p>
          <a:p>
            <a:pPr lvl="1"/>
            <a:r>
              <a:rPr lang="en-CA" dirty="0" smtClean="0"/>
              <a:t>Get the child to give the receipt to parents. No further action required.</a:t>
            </a:r>
          </a:p>
        </p:txBody>
      </p:sp>
    </p:spTree>
    <p:extLst>
      <p:ext uri="{BB962C8B-B14F-4D97-AF65-F5344CB8AC3E}">
        <p14:creationId xmlns:p14="http://schemas.microsoft.com/office/powerpoint/2010/main" val="1165788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408"/>
            <a:ext cx="8229600" cy="1143000"/>
          </a:xfrm>
        </p:spPr>
        <p:txBody>
          <a:bodyPr>
            <a:normAutofit/>
          </a:bodyPr>
          <a:lstStyle/>
          <a:p>
            <a:r>
              <a:rPr lang="en-CA" dirty="0" smtClean="0">
                <a:solidFill>
                  <a:srgbClr val="FF0000"/>
                </a:solidFill>
              </a:rPr>
              <a:t>Should I Input that Medical?</a:t>
            </a:r>
            <a:endParaRPr lang="en-CA" dirty="0">
              <a:solidFill>
                <a:srgbClr val="FF0000"/>
              </a:solidFill>
            </a:endParaRPr>
          </a:p>
        </p:txBody>
      </p:sp>
      <p:sp>
        <p:nvSpPr>
          <p:cNvPr id="4" name="Rounded Rectangle 3"/>
          <p:cNvSpPr/>
          <p:nvPr/>
        </p:nvSpPr>
        <p:spPr>
          <a:xfrm>
            <a:off x="3203848" y="620688"/>
            <a:ext cx="2736304"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Born after </a:t>
            </a:r>
            <a:r>
              <a:rPr lang="en-CA" dirty="0" smtClean="0">
                <a:solidFill>
                  <a:srgbClr val="FFC000"/>
                </a:solidFill>
              </a:rPr>
              <a:t>1997</a:t>
            </a:r>
            <a:endParaRPr lang="en-CA" dirty="0">
              <a:solidFill>
                <a:srgbClr val="FFC000"/>
              </a:solidFill>
            </a:endParaRPr>
          </a:p>
        </p:txBody>
      </p:sp>
      <p:sp>
        <p:nvSpPr>
          <p:cNvPr id="5" name="Rectangle 4"/>
          <p:cNvSpPr/>
          <p:nvPr/>
        </p:nvSpPr>
        <p:spPr>
          <a:xfrm>
            <a:off x="323528" y="6021288"/>
            <a:ext cx="234652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Tell them to GIVE receipts to Parents</a:t>
            </a:r>
            <a:endParaRPr lang="en-CA" dirty="0"/>
          </a:p>
        </p:txBody>
      </p:sp>
      <p:sp>
        <p:nvSpPr>
          <p:cNvPr id="6" name="Rectangle 5"/>
          <p:cNvSpPr/>
          <p:nvPr/>
        </p:nvSpPr>
        <p:spPr>
          <a:xfrm>
            <a:off x="6444208" y="6021288"/>
            <a:ext cx="244827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Claim</a:t>
            </a:r>
          </a:p>
        </p:txBody>
      </p:sp>
      <p:grpSp>
        <p:nvGrpSpPr>
          <p:cNvPr id="11" name="Group 10"/>
          <p:cNvGrpSpPr/>
          <p:nvPr/>
        </p:nvGrpSpPr>
        <p:grpSpPr>
          <a:xfrm>
            <a:off x="755588" y="1016732"/>
            <a:ext cx="2448261" cy="5004556"/>
            <a:chOff x="755588" y="1016732"/>
            <a:chExt cx="2448261" cy="5004556"/>
          </a:xfrm>
        </p:grpSpPr>
        <p:cxnSp>
          <p:nvCxnSpPr>
            <p:cNvPr id="8" name="Elbow Connector 7"/>
            <p:cNvCxnSpPr>
              <a:stCxn id="4" idx="1"/>
            </p:cNvCxnSpPr>
            <p:nvPr/>
          </p:nvCxnSpPr>
          <p:spPr>
            <a:xfrm rot="10800000" flipV="1">
              <a:off x="755588" y="1016732"/>
              <a:ext cx="2448261" cy="5004556"/>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382830" y="1115452"/>
              <a:ext cx="574453" cy="369332"/>
            </a:xfrm>
            <a:prstGeom prst="rect">
              <a:avLst/>
            </a:prstGeom>
            <a:noFill/>
          </p:spPr>
          <p:txBody>
            <a:bodyPr wrap="none" rtlCol="0">
              <a:spAutoFit/>
            </a:bodyPr>
            <a:lstStyle/>
            <a:p>
              <a:r>
                <a:rPr lang="en-CA" dirty="0" smtClean="0"/>
                <a:t>Yes</a:t>
              </a:r>
              <a:endParaRPr lang="en-CA" dirty="0"/>
            </a:p>
          </p:txBody>
        </p:sp>
      </p:grpSp>
      <p:grpSp>
        <p:nvGrpSpPr>
          <p:cNvPr id="18" name="Group 17"/>
          <p:cNvGrpSpPr/>
          <p:nvPr/>
        </p:nvGrpSpPr>
        <p:grpSpPr>
          <a:xfrm>
            <a:off x="4572000" y="1403484"/>
            <a:ext cx="650193" cy="369332"/>
            <a:chOff x="4572000" y="1403484"/>
            <a:chExt cx="650193" cy="369332"/>
          </a:xfrm>
        </p:grpSpPr>
        <p:cxnSp>
          <p:nvCxnSpPr>
            <p:cNvPr id="13" name="Straight Arrow Connector 12"/>
            <p:cNvCxnSpPr>
              <a:stCxn id="4" idx="2"/>
              <a:endCxn id="16" idx="0"/>
            </p:cNvCxnSpPr>
            <p:nvPr/>
          </p:nvCxnSpPr>
          <p:spPr>
            <a:xfrm>
              <a:off x="4572000" y="1412776"/>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707308" y="1403484"/>
              <a:ext cx="514885" cy="369332"/>
            </a:xfrm>
            <a:prstGeom prst="rect">
              <a:avLst/>
            </a:prstGeom>
            <a:noFill/>
          </p:spPr>
          <p:txBody>
            <a:bodyPr wrap="none" rtlCol="0">
              <a:spAutoFit/>
            </a:bodyPr>
            <a:lstStyle/>
            <a:p>
              <a:r>
                <a:rPr lang="en-CA" dirty="0" smtClean="0"/>
                <a:t>No</a:t>
              </a:r>
              <a:endParaRPr lang="en-CA" dirty="0"/>
            </a:p>
          </p:txBody>
        </p:sp>
      </p:grpSp>
      <p:sp>
        <p:nvSpPr>
          <p:cNvPr id="16" name="Rounded Rectangle 15"/>
          <p:cNvSpPr/>
          <p:nvPr/>
        </p:nvSpPr>
        <p:spPr>
          <a:xfrm>
            <a:off x="3203848" y="1772816"/>
            <a:ext cx="2736304"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Did they make money!?</a:t>
            </a:r>
          </a:p>
        </p:txBody>
      </p:sp>
      <p:cxnSp>
        <p:nvCxnSpPr>
          <p:cNvPr id="19" name="Straight Arrow Connector 18"/>
          <p:cNvCxnSpPr>
            <a:stCxn id="16" idx="2"/>
          </p:cNvCxnSpPr>
          <p:nvPr/>
        </p:nvCxnSpPr>
        <p:spPr>
          <a:xfrm>
            <a:off x="4572000" y="2492896"/>
            <a:ext cx="2259" cy="2880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964750" y="5013176"/>
            <a:ext cx="219624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Tax Mentor</a:t>
            </a:r>
          </a:p>
        </p:txBody>
      </p:sp>
      <p:sp>
        <p:nvSpPr>
          <p:cNvPr id="23" name="Rounded Rectangle 22"/>
          <p:cNvSpPr/>
          <p:nvPr/>
        </p:nvSpPr>
        <p:spPr>
          <a:xfrm>
            <a:off x="3203848" y="2780928"/>
            <a:ext cx="4824536" cy="6763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Do they pay tax?</a:t>
            </a:r>
            <a:endParaRPr lang="en-CA" dirty="0"/>
          </a:p>
        </p:txBody>
      </p:sp>
      <p:sp>
        <p:nvSpPr>
          <p:cNvPr id="40" name="TextBox 39"/>
          <p:cNvSpPr txBox="1"/>
          <p:nvPr/>
        </p:nvSpPr>
        <p:spPr>
          <a:xfrm>
            <a:off x="7668344" y="3526463"/>
            <a:ext cx="1475656" cy="369332"/>
          </a:xfrm>
          <a:prstGeom prst="rect">
            <a:avLst/>
          </a:prstGeom>
          <a:noFill/>
        </p:spPr>
        <p:txBody>
          <a:bodyPr wrap="square" rtlCol="0">
            <a:spAutoFit/>
          </a:bodyPr>
          <a:lstStyle/>
          <a:p>
            <a:r>
              <a:rPr lang="en-CA" dirty="0" smtClean="0"/>
              <a:t>Yes</a:t>
            </a:r>
          </a:p>
        </p:txBody>
      </p:sp>
      <p:cxnSp>
        <p:nvCxnSpPr>
          <p:cNvPr id="42" name="Straight Arrow Connector 41"/>
          <p:cNvCxnSpPr/>
          <p:nvPr/>
        </p:nvCxnSpPr>
        <p:spPr>
          <a:xfrm flipH="1">
            <a:off x="5251976" y="5669752"/>
            <a:ext cx="472152" cy="36082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2334581" y="5659051"/>
            <a:ext cx="869269" cy="37152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endCxn id="22" idx="0"/>
          </p:cNvCxnSpPr>
          <p:nvPr/>
        </p:nvCxnSpPr>
        <p:spPr>
          <a:xfrm>
            <a:off x="6062872" y="3457235"/>
            <a:ext cx="0" cy="155594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2337439" y="2204864"/>
            <a:ext cx="514885" cy="369332"/>
          </a:xfrm>
          <a:prstGeom prst="rect">
            <a:avLst/>
          </a:prstGeom>
          <a:noFill/>
        </p:spPr>
        <p:txBody>
          <a:bodyPr wrap="none" rtlCol="0">
            <a:spAutoFit/>
          </a:bodyPr>
          <a:lstStyle/>
          <a:p>
            <a:r>
              <a:rPr lang="en-CA" dirty="0" smtClean="0"/>
              <a:t>No</a:t>
            </a:r>
            <a:endParaRPr lang="en-CA" dirty="0"/>
          </a:p>
        </p:txBody>
      </p:sp>
      <p:sp>
        <p:nvSpPr>
          <p:cNvPr id="66" name="TextBox 65"/>
          <p:cNvSpPr txBox="1"/>
          <p:nvPr/>
        </p:nvSpPr>
        <p:spPr>
          <a:xfrm>
            <a:off x="6062872" y="3577223"/>
            <a:ext cx="978794" cy="369332"/>
          </a:xfrm>
          <a:prstGeom prst="rect">
            <a:avLst/>
          </a:prstGeom>
          <a:noFill/>
        </p:spPr>
        <p:txBody>
          <a:bodyPr wrap="none" rtlCol="0">
            <a:spAutoFit/>
          </a:bodyPr>
          <a:lstStyle/>
          <a:p>
            <a:r>
              <a:rPr lang="en-CA" dirty="0" smtClean="0"/>
              <a:t>Unsure</a:t>
            </a:r>
            <a:endParaRPr lang="en-CA" dirty="0"/>
          </a:p>
        </p:txBody>
      </p:sp>
      <p:cxnSp>
        <p:nvCxnSpPr>
          <p:cNvPr id="73" name="Elbow Connector 72"/>
          <p:cNvCxnSpPr>
            <a:stCxn id="16" idx="1"/>
            <a:endCxn id="31" idx="0"/>
          </p:cNvCxnSpPr>
          <p:nvPr/>
        </p:nvCxnSpPr>
        <p:spPr>
          <a:xfrm rot="10800000" flipV="1">
            <a:off x="1820828" y="2132856"/>
            <a:ext cx="1383020" cy="2888824"/>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203847" y="6021288"/>
            <a:ext cx="3096343"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Do not Claim</a:t>
            </a:r>
            <a:endParaRPr lang="en-CA" dirty="0"/>
          </a:p>
        </p:txBody>
      </p:sp>
      <p:sp>
        <p:nvSpPr>
          <p:cNvPr id="31" name="Rectangle 30"/>
          <p:cNvSpPr/>
          <p:nvPr/>
        </p:nvSpPr>
        <p:spPr>
          <a:xfrm>
            <a:off x="971600" y="5021680"/>
            <a:ext cx="169845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Has </a:t>
            </a:r>
            <a:r>
              <a:rPr lang="en-CA" dirty="0" err="1" smtClean="0"/>
              <a:t>Cdn</a:t>
            </a:r>
            <a:r>
              <a:rPr lang="en-CA" dirty="0" smtClean="0"/>
              <a:t> Parents</a:t>
            </a:r>
            <a:endParaRPr lang="en-CA" dirty="0"/>
          </a:p>
        </p:txBody>
      </p:sp>
      <p:cxnSp>
        <p:nvCxnSpPr>
          <p:cNvPr id="35" name="Straight Arrow Connector 34"/>
          <p:cNvCxnSpPr>
            <a:stCxn id="31" idx="2"/>
          </p:cNvCxnSpPr>
          <p:nvPr/>
        </p:nvCxnSpPr>
        <p:spPr>
          <a:xfrm flipH="1">
            <a:off x="1820827" y="5669752"/>
            <a:ext cx="1"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187624" y="5651956"/>
            <a:ext cx="574453" cy="369332"/>
          </a:xfrm>
          <a:prstGeom prst="rect">
            <a:avLst/>
          </a:prstGeom>
          <a:noFill/>
        </p:spPr>
        <p:txBody>
          <a:bodyPr wrap="none" rtlCol="0">
            <a:spAutoFit/>
          </a:bodyPr>
          <a:lstStyle/>
          <a:p>
            <a:r>
              <a:rPr lang="en-CA" dirty="0" smtClean="0"/>
              <a:t>Yes</a:t>
            </a:r>
            <a:endParaRPr lang="en-CA" dirty="0"/>
          </a:p>
        </p:txBody>
      </p:sp>
      <p:sp>
        <p:nvSpPr>
          <p:cNvPr id="39" name="TextBox 38"/>
          <p:cNvSpPr txBox="1"/>
          <p:nvPr/>
        </p:nvSpPr>
        <p:spPr>
          <a:xfrm>
            <a:off x="2112899" y="5661248"/>
            <a:ext cx="514885" cy="369332"/>
          </a:xfrm>
          <a:prstGeom prst="rect">
            <a:avLst/>
          </a:prstGeom>
          <a:noFill/>
        </p:spPr>
        <p:txBody>
          <a:bodyPr wrap="none" rtlCol="0">
            <a:spAutoFit/>
          </a:bodyPr>
          <a:lstStyle/>
          <a:p>
            <a:r>
              <a:rPr lang="en-CA" dirty="0" smtClean="0"/>
              <a:t>No</a:t>
            </a:r>
            <a:endParaRPr lang="en-CA" dirty="0"/>
          </a:p>
        </p:txBody>
      </p:sp>
      <p:cxnSp>
        <p:nvCxnSpPr>
          <p:cNvPr id="47" name="Straight Arrow Connector 46"/>
          <p:cNvCxnSpPr>
            <a:endCxn id="6" idx="0"/>
          </p:cNvCxnSpPr>
          <p:nvPr/>
        </p:nvCxnSpPr>
        <p:spPr>
          <a:xfrm>
            <a:off x="7668344" y="3457235"/>
            <a:ext cx="0" cy="256405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4677523" y="2452246"/>
            <a:ext cx="574453" cy="369332"/>
          </a:xfrm>
          <a:prstGeom prst="rect">
            <a:avLst/>
          </a:prstGeom>
          <a:noFill/>
        </p:spPr>
        <p:txBody>
          <a:bodyPr wrap="none" rtlCol="0">
            <a:spAutoFit/>
          </a:bodyPr>
          <a:lstStyle/>
          <a:p>
            <a:r>
              <a:rPr lang="en-CA" dirty="0" smtClean="0"/>
              <a:t>Yes</a:t>
            </a:r>
            <a:endParaRPr lang="en-CA" dirty="0"/>
          </a:p>
        </p:txBody>
      </p:sp>
      <p:cxnSp>
        <p:nvCxnSpPr>
          <p:cNvPr id="57" name="Straight Arrow Connector 56"/>
          <p:cNvCxnSpPr/>
          <p:nvPr/>
        </p:nvCxnSpPr>
        <p:spPr>
          <a:xfrm>
            <a:off x="6444208" y="5669752"/>
            <a:ext cx="504056"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2852324" y="2574196"/>
            <a:ext cx="5553848" cy="11876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63" name="Straight Connector 62"/>
          <p:cNvCxnSpPr/>
          <p:nvPr/>
        </p:nvCxnSpPr>
        <p:spPr>
          <a:xfrm flipV="1">
            <a:off x="6156176" y="2132856"/>
            <a:ext cx="288032" cy="4413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6431485" y="1189201"/>
            <a:ext cx="2396391" cy="1200329"/>
          </a:xfrm>
          <a:prstGeom prst="rect">
            <a:avLst/>
          </a:prstGeom>
          <a:noFill/>
        </p:spPr>
        <p:txBody>
          <a:bodyPr wrap="square" rtlCol="0">
            <a:spAutoFit/>
          </a:bodyPr>
          <a:lstStyle/>
          <a:p>
            <a:r>
              <a:rPr lang="en-CA" dirty="0" smtClean="0">
                <a:solidFill>
                  <a:srgbClr val="FF0000"/>
                </a:solidFill>
              </a:rPr>
              <a:t>If Unsure how to do this step, just enter it UNLESS it’s a big stack of receipts</a:t>
            </a:r>
          </a:p>
        </p:txBody>
      </p:sp>
      <p:cxnSp>
        <p:nvCxnSpPr>
          <p:cNvPr id="36" name="Straight Arrow Connector 35"/>
          <p:cNvCxnSpPr>
            <a:stCxn id="5" idx="3"/>
            <a:endCxn id="28" idx="1"/>
          </p:cNvCxnSpPr>
          <p:nvPr/>
        </p:nvCxnSpPr>
        <p:spPr>
          <a:xfrm>
            <a:off x="2670056" y="6345324"/>
            <a:ext cx="533791"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3" name="Elbow Connector 42"/>
          <p:cNvCxnSpPr>
            <a:stCxn id="23" idx="1"/>
          </p:cNvCxnSpPr>
          <p:nvPr/>
        </p:nvCxnSpPr>
        <p:spPr>
          <a:xfrm rot="10800000" flipV="1">
            <a:off x="2334582" y="3119082"/>
            <a:ext cx="869267" cy="1894094"/>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2442398" y="3272569"/>
            <a:ext cx="514885" cy="369332"/>
          </a:xfrm>
          <a:prstGeom prst="rect">
            <a:avLst/>
          </a:prstGeom>
          <a:noFill/>
        </p:spPr>
        <p:txBody>
          <a:bodyPr wrap="none" rtlCol="0">
            <a:spAutoFit/>
          </a:bodyPr>
          <a:lstStyle/>
          <a:p>
            <a:r>
              <a:rPr lang="en-CA" dirty="0" smtClean="0"/>
              <a:t>No</a:t>
            </a:r>
            <a:endParaRPr lang="en-CA" dirty="0"/>
          </a:p>
        </p:txBody>
      </p:sp>
      <p:cxnSp>
        <p:nvCxnSpPr>
          <p:cNvPr id="48" name="Straight Arrow Connector 47"/>
          <p:cNvCxnSpPr>
            <a:stCxn id="22" idx="1"/>
            <a:endCxn id="31" idx="3"/>
          </p:cNvCxnSpPr>
          <p:nvPr/>
        </p:nvCxnSpPr>
        <p:spPr>
          <a:xfrm flipH="1">
            <a:off x="2670056" y="5337212"/>
            <a:ext cx="2294694" cy="850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989610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Political Contributions</a:t>
            </a:r>
            <a:endParaRPr lang="en-CA" dirty="0"/>
          </a:p>
        </p:txBody>
      </p:sp>
      <p:sp>
        <p:nvSpPr>
          <p:cNvPr id="3" name="Content Placeholder 2"/>
          <p:cNvSpPr>
            <a:spLocks noGrp="1"/>
          </p:cNvSpPr>
          <p:nvPr>
            <p:ph idx="1"/>
          </p:nvPr>
        </p:nvSpPr>
        <p:spPr>
          <a:xfrm>
            <a:off x="457200" y="1600201"/>
            <a:ext cx="8435280" cy="4493096"/>
          </a:xfrm>
        </p:spPr>
        <p:txBody>
          <a:bodyPr>
            <a:normAutofit/>
          </a:bodyPr>
          <a:lstStyle/>
          <a:p>
            <a:r>
              <a:rPr lang="en-CA" dirty="0" smtClean="0"/>
              <a:t>Not the same as charitable contributions</a:t>
            </a:r>
          </a:p>
          <a:p>
            <a:r>
              <a:rPr lang="en-CA" dirty="0" smtClean="0"/>
              <a:t>Need to mail in receipt with return if paper file</a:t>
            </a:r>
          </a:p>
          <a:p>
            <a:r>
              <a:rPr lang="en-CA" dirty="0" smtClean="0"/>
              <a:t>Represents donation to Federal, Provincial or Municipal candidate (or party)</a:t>
            </a:r>
          </a:p>
        </p:txBody>
      </p:sp>
    </p:spTree>
    <p:extLst>
      <p:ext uri="{BB962C8B-B14F-4D97-AF65-F5344CB8AC3E}">
        <p14:creationId xmlns:p14="http://schemas.microsoft.com/office/powerpoint/2010/main" val="8943157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408"/>
            <a:ext cx="8229600" cy="1143000"/>
          </a:xfrm>
        </p:spPr>
        <p:txBody>
          <a:bodyPr>
            <a:normAutofit fontScale="90000"/>
          </a:bodyPr>
          <a:lstStyle/>
          <a:p>
            <a:r>
              <a:rPr lang="en-CA" dirty="0" smtClean="0">
                <a:solidFill>
                  <a:srgbClr val="FF0000"/>
                </a:solidFill>
              </a:rPr>
              <a:t>Should I Claim that Donation?</a:t>
            </a:r>
            <a:endParaRPr lang="en-CA" dirty="0">
              <a:solidFill>
                <a:srgbClr val="FF0000"/>
              </a:solidFill>
            </a:endParaRPr>
          </a:p>
        </p:txBody>
      </p:sp>
      <p:sp>
        <p:nvSpPr>
          <p:cNvPr id="4" name="Rounded Rectangle 3"/>
          <p:cNvSpPr/>
          <p:nvPr/>
        </p:nvSpPr>
        <p:spPr>
          <a:xfrm>
            <a:off x="3203848" y="620688"/>
            <a:ext cx="2736304"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Have they donated previously in 2007-2012?</a:t>
            </a:r>
            <a:endParaRPr lang="en-CA" dirty="0"/>
          </a:p>
        </p:txBody>
      </p:sp>
      <p:sp>
        <p:nvSpPr>
          <p:cNvPr id="5" name="Rectangle 4"/>
          <p:cNvSpPr/>
          <p:nvPr/>
        </p:nvSpPr>
        <p:spPr>
          <a:xfrm>
            <a:off x="323528" y="6021288"/>
            <a:ext cx="410445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Claim</a:t>
            </a:r>
            <a:endParaRPr lang="en-CA" dirty="0"/>
          </a:p>
        </p:txBody>
      </p:sp>
      <p:sp>
        <p:nvSpPr>
          <p:cNvPr id="6" name="Rectangle 5"/>
          <p:cNvSpPr/>
          <p:nvPr/>
        </p:nvSpPr>
        <p:spPr>
          <a:xfrm>
            <a:off x="4580384" y="6021288"/>
            <a:ext cx="410445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ADVISE not to </a:t>
            </a:r>
            <a:r>
              <a:rPr lang="en-CA" dirty="0"/>
              <a:t>c</a:t>
            </a:r>
            <a:r>
              <a:rPr lang="en-CA" dirty="0" smtClean="0"/>
              <a:t>laim</a:t>
            </a:r>
          </a:p>
          <a:p>
            <a:pPr algn="ctr"/>
            <a:r>
              <a:rPr lang="en-CA" dirty="0" smtClean="0"/>
              <a:t>&amp; Explain Why!</a:t>
            </a:r>
            <a:endParaRPr lang="en-CA" dirty="0"/>
          </a:p>
        </p:txBody>
      </p:sp>
      <p:grpSp>
        <p:nvGrpSpPr>
          <p:cNvPr id="11" name="Group 10"/>
          <p:cNvGrpSpPr/>
          <p:nvPr/>
        </p:nvGrpSpPr>
        <p:grpSpPr>
          <a:xfrm>
            <a:off x="755588" y="1016732"/>
            <a:ext cx="2448261" cy="5076564"/>
            <a:chOff x="755588" y="1016732"/>
            <a:chExt cx="2448261" cy="5076564"/>
          </a:xfrm>
        </p:grpSpPr>
        <p:cxnSp>
          <p:nvCxnSpPr>
            <p:cNvPr id="8" name="Elbow Connector 7"/>
            <p:cNvCxnSpPr>
              <a:stCxn id="4" idx="1"/>
            </p:cNvCxnSpPr>
            <p:nvPr/>
          </p:nvCxnSpPr>
          <p:spPr>
            <a:xfrm rot="10800000" flipV="1">
              <a:off x="755588" y="1016732"/>
              <a:ext cx="2448261" cy="5076564"/>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382830" y="1115452"/>
              <a:ext cx="574453" cy="369332"/>
            </a:xfrm>
            <a:prstGeom prst="rect">
              <a:avLst/>
            </a:prstGeom>
            <a:noFill/>
          </p:spPr>
          <p:txBody>
            <a:bodyPr wrap="none" rtlCol="0">
              <a:spAutoFit/>
            </a:bodyPr>
            <a:lstStyle/>
            <a:p>
              <a:r>
                <a:rPr lang="en-CA" dirty="0" smtClean="0"/>
                <a:t>Yes</a:t>
              </a:r>
              <a:endParaRPr lang="en-CA" dirty="0"/>
            </a:p>
          </p:txBody>
        </p:sp>
      </p:grpSp>
      <p:grpSp>
        <p:nvGrpSpPr>
          <p:cNvPr id="18" name="Group 17"/>
          <p:cNvGrpSpPr/>
          <p:nvPr/>
        </p:nvGrpSpPr>
        <p:grpSpPr>
          <a:xfrm>
            <a:off x="4572000" y="1403484"/>
            <a:ext cx="650193" cy="369332"/>
            <a:chOff x="4572000" y="1403484"/>
            <a:chExt cx="650193" cy="369332"/>
          </a:xfrm>
        </p:grpSpPr>
        <p:cxnSp>
          <p:nvCxnSpPr>
            <p:cNvPr id="13" name="Straight Arrow Connector 12"/>
            <p:cNvCxnSpPr>
              <a:stCxn id="4" idx="2"/>
              <a:endCxn id="16" idx="0"/>
            </p:cNvCxnSpPr>
            <p:nvPr/>
          </p:nvCxnSpPr>
          <p:spPr>
            <a:xfrm>
              <a:off x="4572000" y="1412776"/>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707308" y="1403484"/>
              <a:ext cx="514885" cy="369332"/>
            </a:xfrm>
            <a:prstGeom prst="rect">
              <a:avLst/>
            </a:prstGeom>
            <a:noFill/>
          </p:spPr>
          <p:txBody>
            <a:bodyPr wrap="none" rtlCol="0">
              <a:spAutoFit/>
            </a:bodyPr>
            <a:lstStyle/>
            <a:p>
              <a:r>
                <a:rPr lang="en-CA" dirty="0" smtClean="0"/>
                <a:t>No</a:t>
              </a:r>
              <a:endParaRPr lang="en-CA" dirty="0"/>
            </a:p>
          </p:txBody>
        </p:sp>
      </p:grpSp>
      <p:sp>
        <p:nvSpPr>
          <p:cNvPr id="16" name="Rounded Rectangle 15"/>
          <p:cNvSpPr/>
          <p:nvPr/>
        </p:nvSpPr>
        <p:spPr>
          <a:xfrm>
            <a:off x="3203848" y="1772816"/>
            <a:ext cx="2736304"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Eligible for FDSC</a:t>
            </a:r>
            <a:endParaRPr lang="en-CA" dirty="0"/>
          </a:p>
        </p:txBody>
      </p:sp>
      <p:cxnSp>
        <p:nvCxnSpPr>
          <p:cNvPr id="19" name="Straight Arrow Connector 18"/>
          <p:cNvCxnSpPr>
            <a:stCxn id="16" idx="2"/>
            <a:endCxn id="23" idx="0"/>
          </p:cNvCxnSpPr>
          <p:nvPr/>
        </p:nvCxnSpPr>
        <p:spPr>
          <a:xfrm>
            <a:off x="4572000" y="2492896"/>
            <a:ext cx="0" cy="21602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131840" y="5013176"/>
            <a:ext cx="288032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Ask a Tax Mentor</a:t>
            </a:r>
            <a:endParaRPr lang="en-CA" dirty="0"/>
          </a:p>
        </p:txBody>
      </p:sp>
      <p:sp>
        <p:nvSpPr>
          <p:cNvPr id="23" name="Rounded Rectangle 22"/>
          <p:cNvSpPr/>
          <p:nvPr/>
        </p:nvSpPr>
        <p:spPr>
          <a:xfrm>
            <a:off x="3203848" y="2708920"/>
            <a:ext cx="2736304" cy="748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Is the total </a:t>
            </a:r>
            <a:r>
              <a:rPr lang="en-CA" dirty="0" err="1"/>
              <a:t>amt</a:t>
            </a:r>
            <a:r>
              <a:rPr lang="en-CA" dirty="0"/>
              <a:t> of donations significant</a:t>
            </a:r>
            <a:r>
              <a:rPr lang="en-CA" dirty="0" smtClean="0"/>
              <a:t>?</a:t>
            </a:r>
            <a:endParaRPr lang="en-CA" dirty="0"/>
          </a:p>
        </p:txBody>
      </p:sp>
      <p:cxnSp>
        <p:nvCxnSpPr>
          <p:cNvPr id="27" name="Straight Arrow Connector 26"/>
          <p:cNvCxnSpPr>
            <a:stCxn id="23" idx="2"/>
            <a:endCxn id="50" idx="0"/>
          </p:cNvCxnSpPr>
          <p:nvPr/>
        </p:nvCxnSpPr>
        <p:spPr>
          <a:xfrm>
            <a:off x="4572000" y="3457235"/>
            <a:ext cx="0" cy="3521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665468" y="3440033"/>
            <a:ext cx="514885" cy="369332"/>
          </a:xfrm>
          <a:prstGeom prst="rect">
            <a:avLst/>
          </a:prstGeom>
          <a:noFill/>
        </p:spPr>
        <p:txBody>
          <a:bodyPr wrap="none" rtlCol="0">
            <a:spAutoFit/>
          </a:bodyPr>
          <a:lstStyle/>
          <a:p>
            <a:r>
              <a:rPr lang="en-CA" dirty="0" smtClean="0"/>
              <a:t>No</a:t>
            </a:r>
            <a:endParaRPr lang="en-CA" dirty="0"/>
          </a:p>
        </p:txBody>
      </p:sp>
      <p:cxnSp>
        <p:nvCxnSpPr>
          <p:cNvPr id="42" name="Straight Arrow Connector 41"/>
          <p:cNvCxnSpPr/>
          <p:nvPr/>
        </p:nvCxnSpPr>
        <p:spPr>
          <a:xfrm flipH="1">
            <a:off x="3491880" y="5661248"/>
            <a:ext cx="72008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4860032" y="5669752"/>
            <a:ext cx="576064"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0" name="Rounded Rectangle 49"/>
          <p:cNvSpPr/>
          <p:nvPr/>
        </p:nvSpPr>
        <p:spPr>
          <a:xfrm>
            <a:off x="3203848" y="3809365"/>
            <a:ext cx="2736304" cy="7717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Do they owe taxes? </a:t>
            </a:r>
            <a:r>
              <a:rPr lang="en-CA" dirty="0" smtClean="0"/>
              <a:t>(</a:t>
            </a:r>
            <a:r>
              <a:rPr lang="en-CA" dirty="0" err="1" smtClean="0"/>
              <a:t>ie</a:t>
            </a:r>
            <a:r>
              <a:rPr lang="en-CA" dirty="0" smtClean="0"/>
              <a:t>. </a:t>
            </a:r>
            <a:r>
              <a:rPr lang="en-CA" dirty="0"/>
              <a:t>Net Federal Tax on Jacket </a:t>
            </a:r>
            <a:r>
              <a:rPr lang="en-CA" dirty="0" smtClean="0"/>
              <a:t>Pg4 </a:t>
            </a:r>
            <a:r>
              <a:rPr lang="en-CA" dirty="0"/>
              <a:t>&gt; $0)</a:t>
            </a:r>
          </a:p>
        </p:txBody>
      </p:sp>
      <p:sp>
        <p:nvSpPr>
          <p:cNvPr id="52" name="TextBox 51"/>
          <p:cNvSpPr txBox="1"/>
          <p:nvPr/>
        </p:nvSpPr>
        <p:spPr>
          <a:xfrm>
            <a:off x="6117726" y="4283804"/>
            <a:ext cx="1202830" cy="369332"/>
          </a:xfrm>
          <a:prstGeom prst="rect">
            <a:avLst/>
          </a:prstGeom>
          <a:noFill/>
        </p:spPr>
        <p:txBody>
          <a:bodyPr wrap="none" rtlCol="0">
            <a:spAutoFit/>
          </a:bodyPr>
          <a:lstStyle/>
          <a:p>
            <a:r>
              <a:rPr lang="en-CA" dirty="0" smtClean="0"/>
              <a:t>Yes &amp; No</a:t>
            </a:r>
            <a:endParaRPr lang="en-CA" dirty="0"/>
          </a:p>
        </p:txBody>
      </p:sp>
      <p:cxnSp>
        <p:nvCxnSpPr>
          <p:cNvPr id="54" name="Elbow Connector 53"/>
          <p:cNvCxnSpPr>
            <a:stCxn id="50" idx="3"/>
          </p:cNvCxnSpPr>
          <p:nvPr/>
        </p:nvCxnSpPr>
        <p:spPr>
          <a:xfrm>
            <a:off x="5940152" y="4195247"/>
            <a:ext cx="1728192" cy="1834545"/>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50" idx="2"/>
            <a:endCxn id="22" idx="0"/>
          </p:cNvCxnSpPr>
          <p:nvPr/>
        </p:nvCxnSpPr>
        <p:spPr>
          <a:xfrm>
            <a:off x="4572000" y="4581128"/>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2382830" y="3083077"/>
            <a:ext cx="574453" cy="369332"/>
          </a:xfrm>
          <a:prstGeom prst="rect">
            <a:avLst/>
          </a:prstGeom>
          <a:noFill/>
        </p:spPr>
        <p:txBody>
          <a:bodyPr wrap="none" rtlCol="0">
            <a:spAutoFit/>
          </a:bodyPr>
          <a:lstStyle/>
          <a:p>
            <a:r>
              <a:rPr lang="en-CA" dirty="0" smtClean="0"/>
              <a:t>Yes</a:t>
            </a:r>
            <a:endParaRPr lang="en-CA" dirty="0"/>
          </a:p>
        </p:txBody>
      </p:sp>
      <p:sp>
        <p:nvSpPr>
          <p:cNvPr id="66" name="TextBox 65"/>
          <p:cNvSpPr txBox="1"/>
          <p:nvPr/>
        </p:nvSpPr>
        <p:spPr>
          <a:xfrm>
            <a:off x="4572000" y="4581128"/>
            <a:ext cx="978794" cy="369332"/>
          </a:xfrm>
          <a:prstGeom prst="rect">
            <a:avLst/>
          </a:prstGeom>
          <a:noFill/>
        </p:spPr>
        <p:txBody>
          <a:bodyPr wrap="none" rtlCol="0">
            <a:spAutoFit/>
          </a:bodyPr>
          <a:lstStyle/>
          <a:p>
            <a:r>
              <a:rPr lang="en-CA" dirty="0" smtClean="0"/>
              <a:t>Unsure</a:t>
            </a:r>
            <a:endParaRPr lang="en-CA" dirty="0"/>
          </a:p>
        </p:txBody>
      </p:sp>
      <p:cxnSp>
        <p:nvCxnSpPr>
          <p:cNvPr id="73" name="Elbow Connector 72"/>
          <p:cNvCxnSpPr>
            <a:stCxn id="23" idx="1"/>
          </p:cNvCxnSpPr>
          <p:nvPr/>
        </p:nvCxnSpPr>
        <p:spPr>
          <a:xfrm rot="10800000" flipV="1">
            <a:off x="1187624" y="3083078"/>
            <a:ext cx="2016224" cy="2938210"/>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4162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Charitable Donation Receipts</a:t>
            </a:r>
            <a:endParaRPr lang="en-CA" dirty="0"/>
          </a:p>
        </p:txBody>
      </p:sp>
      <p:sp>
        <p:nvSpPr>
          <p:cNvPr id="3" name="Content Placeholder 2"/>
          <p:cNvSpPr>
            <a:spLocks noGrp="1"/>
          </p:cNvSpPr>
          <p:nvPr>
            <p:ph idx="1"/>
          </p:nvPr>
        </p:nvSpPr>
        <p:spPr>
          <a:xfrm>
            <a:off x="457200" y="1600201"/>
            <a:ext cx="8435280" cy="4493096"/>
          </a:xfrm>
        </p:spPr>
        <p:txBody>
          <a:bodyPr>
            <a:normAutofit/>
          </a:bodyPr>
          <a:lstStyle/>
          <a:p>
            <a:r>
              <a:rPr lang="en-CA" dirty="0" smtClean="0"/>
              <a:t>Charity receipts will have certain identifying marks</a:t>
            </a:r>
          </a:p>
          <a:p>
            <a:pPr lvl="1"/>
            <a:r>
              <a:rPr lang="en-CA" dirty="0" smtClean="0"/>
              <a:t>Registered </a:t>
            </a:r>
            <a:r>
              <a:rPr lang="en-CA" dirty="0"/>
              <a:t>Charity </a:t>
            </a:r>
            <a:r>
              <a:rPr lang="en-CA" dirty="0" err="1" smtClean="0"/>
              <a:t>xxxxx</a:t>
            </a:r>
            <a:r>
              <a:rPr lang="en-CA" dirty="0" smtClean="0"/>
              <a:t> </a:t>
            </a:r>
            <a:r>
              <a:rPr lang="en-CA" dirty="0" err="1" smtClean="0"/>
              <a:t>xxxx</a:t>
            </a:r>
            <a:r>
              <a:rPr lang="en-CA" dirty="0" smtClean="0"/>
              <a:t> RR 0001</a:t>
            </a:r>
          </a:p>
          <a:p>
            <a:r>
              <a:rPr lang="en-CA" dirty="0" smtClean="0"/>
              <a:t>Need to mail in receipt to CRA if paper file</a:t>
            </a:r>
          </a:p>
          <a:p>
            <a:pPr lvl="1"/>
            <a:r>
              <a:rPr lang="en-CA" dirty="0" smtClean="0"/>
              <a:t>Can </a:t>
            </a:r>
            <a:r>
              <a:rPr lang="en-CA" dirty="0" err="1" smtClean="0"/>
              <a:t>carryforward</a:t>
            </a:r>
            <a:r>
              <a:rPr lang="en-CA" dirty="0" smtClean="0"/>
              <a:t> for 5 years</a:t>
            </a:r>
          </a:p>
          <a:p>
            <a:pPr lvl="1"/>
            <a:r>
              <a:rPr lang="en-CA" dirty="0" smtClean="0"/>
              <a:t>Changes in 2013!</a:t>
            </a:r>
          </a:p>
        </p:txBody>
      </p:sp>
    </p:spTree>
    <p:extLst>
      <p:ext uri="{BB962C8B-B14F-4D97-AF65-F5344CB8AC3E}">
        <p14:creationId xmlns:p14="http://schemas.microsoft.com/office/powerpoint/2010/main" val="389162910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Charitable Donation Receipts</a:t>
            </a:r>
            <a:endParaRPr lang="en-CA" dirty="0"/>
          </a:p>
        </p:txBody>
      </p:sp>
      <p:sp>
        <p:nvSpPr>
          <p:cNvPr id="3" name="Content Placeholder 2"/>
          <p:cNvSpPr>
            <a:spLocks noGrp="1"/>
          </p:cNvSpPr>
          <p:nvPr>
            <p:ph idx="1"/>
          </p:nvPr>
        </p:nvSpPr>
        <p:spPr>
          <a:xfrm>
            <a:off x="457200" y="1600200"/>
            <a:ext cx="8435280" cy="5069159"/>
          </a:xfrm>
        </p:spPr>
        <p:txBody>
          <a:bodyPr>
            <a:normAutofit lnSpcReduction="10000"/>
          </a:bodyPr>
          <a:lstStyle/>
          <a:p>
            <a:r>
              <a:rPr lang="en-CA" dirty="0"/>
              <a:t>Eligible for the First-Time Donor Super-Credit (FDSC)?</a:t>
            </a:r>
          </a:p>
          <a:p>
            <a:pPr lvl="1"/>
            <a:r>
              <a:rPr lang="en-CA" dirty="0"/>
              <a:t>Did not claim a donation on all tax returns between </a:t>
            </a:r>
            <a:r>
              <a:rPr lang="en-CA" dirty="0" smtClean="0"/>
              <a:t>2007-2014</a:t>
            </a:r>
          </a:p>
          <a:p>
            <a:pPr lvl="1"/>
            <a:r>
              <a:rPr lang="en-CA" dirty="0" smtClean="0"/>
              <a:t>If they never made a significant amount of money before (&gt;11k) or never claimed donations on tax return, safe to say yes</a:t>
            </a:r>
          </a:p>
          <a:p>
            <a:r>
              <a:rPr lang="en-CA" dirty="0" smtClean="0"/>
              <a:t>What is FDSC?</a:t>
            </a:r>
            <a:endParaRPr lang="en-CA" dirty="0"/>
          </a:p>
          <a:p>
            <a:pPr lvl="1"/>
            <a:r>
              <a:rPr lang="en-CA" dirty="0" smtClean="0"/>
              <a:t>Non-refundable Tax Credit (BONUS 25%! In addition to normal 15%)</a:t>
            </a:r>
          </a:p>
          <a:p>
            <a:pPr lvl="1"/>
            <a:r>
              <a:rPr lang="en-CA" dirty="0" smtClean="0"/>
              <a:t>Does not </a:t>
            </a:r>
            <a:r>
              <a:rPr lang="en-CA" dirty="0" err="1" smtClean="0"/>
              <a:t>carryforward</a:t>
            </a:r>
            <a:endParaRPr lang="en-CA" dirty="0" smtClean="0"/>
          </a:p>
          <a:p>
            <a:pPr lvl="1"/>
            <a:endParaRPr lang="en-CA" dirty="0"/>
          </a:p>
        </p:txBody>
      </p:sp>
    </p:spTree>
    <p:extLst>
      <p:ext uri="{BB962C8B-B14F-4D97-AF65-F5344CB8AC3E}">
        <p14:creationId xmlns:p14="http://schemas.microsoft.com/office/powerpoint/2010/main" val="335767488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Charitable Donation Receipts</a:t>
            </a:r>
            <a:endParaRPr lang="en-CA" dirty="0"/>
          </a:p>
        </p:txBody>
      </p:sp>
      <p:sp>
        <p:nvSpPr>
          <p:cNvPr id="3" name="Content Placeholder 2"/>
          <p:cNvSpPr>
            <a:spLocks noGrp="1"/>
          </p:cNvSpPr>
          <p:nvPr>
            <p:ph idx="1"/>
          </p:nvPr>
        </p:nvSpPr>
        <p:spPr>
          <a:xfrm>
            <a:off x="457200" y="1600200"/>
            <a:ext cx="8435280" cy="5069159"/>
          </a:xfrm>
        </p:spPr>
        <p:txBody>
          <a:bodyPr>
            <a:normAutofit/>
          </a:bodyPr>
          <a:lstStyle/>
          <a:p>
            <a:r>
              <a:rPr lang="en-CA" dirty="0" smtClean="0"/>
              <a:t>FDSC – Decision Time</a:t>
            </a:r>
          </a:p>
          <a:p>
            <a:pPr lvl="1"/>
            <a:r>
              <a:rPr lang="en-CA" dirty="0" smtClean="0"/>
              <a:t>Do not claim donations for anyone who will not be able to use credit, that is</a:t>
            </a:r>
          </a:p>
          <a:p>
            <a:pPr lvl="2"/>
            <a:r>
              <a:rPr lang="en-CA" dirty="0" smtClean="0"/>
              <a:t>Did not claim donations in the previous 5 tax years (</a:t>
            </a:r>
            <a:r>
              <a:rPr lang="en-CA" dirty="0" err="1" smtClean="0"/>
              <a:t>ie</a:t>
            </a:r>
            <a:r>
              <a:rPr lang="en-CA" dirty="0" smtClean="0"/>
              <a:t>. eligible for FDSC)</a:t>
            </a:r>
          </a:p>
          <a:p>
            <a:pPr lvl="2"/>
            <a:r>
              <a:rPr lang="en-CA" dirty="0" smtClean="0"/>
              <a:t>Either</a:t>
            </a:r>
          </a:p>
          <a:p>
            <a:pPr lvl="3"/>
            <a:r>
              <a:rPr lang="en-CA" dirty="0" smtClean="0"/>
              <a:t>Has no taxes payable</a:t>
            </a:r>
          </a:p>
          <a:p>
            <a:pPr lvl="3"/>
            <a:r>
              <a:rPr lang="en-CA" dirty="0" smtClean="0"/>
              <a:t>Has taxes payable, but has tuition credits to </a:t>
            </a:r>
            <a:r>
              <a:rPr lang="en-CA" dirty="0" err="1" smtClean="0"/>
              <a:t>carryforward</a:t>
            </a:r>
            <a:endParaRPr lang="en-CA" dirty="0"/>
          </a:p>
          <a:p>
            <a:pPr lvl="1"/>
            <a:r>
              <a:rPr lang="en-CA" dirty="0" smtClean="0"/>
              <a:t>Goal is to preserve student’s ability to claim donation credit in the future, since it is valuable (up to $250 in cash!)</a:t>
            </a:r>
          </a:p>
          <a:p>
            <a:pPr lvl="1"/>
            <a:endParaRPr lang="en-CA" dirty="0" smtClean="0"/>
          </a:p>
          <a:p>
            <a:pPr lvl="2"/>
            <a:endParaRPr lang="en-CA" dirty="0"/>
          </a:p>
        </p:txBody>
      </p:sp>
    </p:spTree>
    <p:extLst>
      <p:ext uri="{BB962C8B-B14F-4D97-AF65-F5344CB8AC3E}">
        <p14:creationId xmlns:p14="http://schemas.microsoft.com/office/powerpoint/2010/main" val="16371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Charitable Donation Receipts</a:t>
            </a:r>
            <a:endParaRPr lang="en-CA" dirty="0"/>
          </a:p>
        </p:txBody>
      </p:sp>
      <p:sp>
        <p:nvSpPr>
          <p:cNvPr id="3" name="Content Placeholder 2"/>
          <p:cNvSpPr>
            <a:spLocks noGrp="1"/>
          </p:cNvSpPr>
          <p:nvPr>
            <p:ph idx="1"/>
          </p:nvPr>
        </p:nvSpPr>
        <p:spPr>
          <a:xfrm>
            <a:off x="457200" y="1600200"/>
            <a:ext cx="8435280" cy="5069159"/>
          </a:xfrm>
        </p:spPr>
        <p:txBody>
          <a:bodyPr>
            <a:normAutofit/>
          </a:bodyPr>
          <a:lstStyle/>
          <a:p>
            <a:r>
              <a:rPr lang="en-CA" dirty="0" smtClean="0"/>
              <a:t>Other Donation Cases</a:t>
            </a:r>
          </a:p>
          <a:p>
            <a:r>
              <a:rPr lang="en-CA" dirty="0" smtClean="0"/>
              <a:t>US donations</a:t>
            </a:r>
          </a:p>
          <a:p>
            <a:r>
              <a:rPr lang="en-CA" dirty="0" smtClean="0"/>
              <a:t>Prescribed universities outside of Canada</a:t>
            </a:r>
            <a:endParaRPr lang="en-CA" dirty="0"/>
          </a:p>
        </p:txBody>
      </p:sp>
    </p:spTree>
    <p:extLst>
      <p:ext uri="{BB962C8B-B14F-4D97-AF65-F5344CB8AC3E}">
        <p14:creationId xmlns:p14="http://schemas.microsoft.com/office/powerpoint/2010/main" val="1694698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Tuition Receipt T2202A</a:t>
            </a:r>
            <a:endParaRPr lang="en-CA" dirty="0"/>
          </a:p>
        </p:txBody>
      </p:sp>
      <p:sp>
        <p:nvSpPr>
          <p:cNvPr id="3" name="Content Placeholder 2"/>
          <p:cNvSpPr>
            <a:spLocks noGrp="1"/>
          </p:cNvSpPr>
          <p:nvPr>
            <p:ph idx="1"/>
          </p:nvPr>
        </p:nvSpPr>
        <p:spPr>
          <a:xfrm>
            <a:off x="457200" y="1600200"/>
            <a:ext cx="8507288" cy="5141167"/>
          </a:xfrm>
        </p:spPr>
        <p:txBody>
          <a:bodyPr>
            <a:normAutofit lnSpcReduction="10000"/>
          </a:bodyPr>
          <a:lstStyle/>
          <a:p>
            <a:r>
              <a:rPr lang="en-CA" dirty="0" smtClean="0">
                <a:solidFill>
                  <a:srgbClr val="FF0000"/>
                </a:solidFill>
              </a:rPr>
              <a:t>Always enter!</a:t>
            </a:r>
          </a:p>
          <a:p>
            <a:r>
              <a:rPr lang="en-CA" dirty="0" smtClean="0"/>
              <a:t>Tuition, Education and Textbook CREDITS are all generated from this slip</a:t>
            </a:r>
          </a:p>
          <a:p>
            <a:r>
              <a:rPr lang="en-CA" dirty="0" smtClean="0"/>
              <a:t>Education and textbook amounts are calculated on a per-month of study basis</a:t>
            </a:r>
          </a:p>
          <a:p>
            <a:r>
              <a:rPr lang="en-CA" dirty="0" smtClean="0"/>
              <a:t>Don’t need to know how much you actually spent on textbooks (clients/parents always bring textbook receipts we don’t need them!)</a:t>
            </a:r>
          </a:p>
          <a:p>
            <a:r>
              <a:rPr lang="en-CA" dirty="0" smtClean="0"/>
              <a:t>Don’t need to mail in slip if paper file</a:t>
            </a:r>
          </a:p>
        </p:txBody>
      </p:sp>
    </p:spTree>
    <p:extLst>
      <p:ext uri="{BB962C8B-B14F-4D97-AF65-F5344CB8AC3E}">
        <p14:creationId xmlns:p14="http://schemas.microsoft.com/office/powerpoint/2010/main" val="26166943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Tuition Receipt T2202A</a:t>
            </a:r>
            <a:endParaRPr lang="en-CA" dirty="0"/>
          </a:p>
        </p:txBody>
      </p:sp>
      <p:pic>
        <p:nvPicPr>
          <p:cNvPr id="6349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257763"/>
            <a:ext cx="8372475" cy="392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7956376" y="4365104"/>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Oval 5"/>
          <p:cNvSpPr/>
          <p:nvPr/>
        </p:nvSpPr>
        <p:spPr>
          <a:xfrm>
            <a:off x="8316416" y="4365104"/>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p:cNvSpPr/>
          <p:nvPr/>
        </p:nvSpPr>
        <p:spPr>
          <a:xfrm>
            <a:off x="7236295" y="4356720"/>
            <a:ext cx="786771" cy="2964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Content Placeholder 2"/>
          <p:cNvSpPr txBox="1">
            <a:spLocks/>
          </p:cNvSpPr>
          <p:nvPr/>
        </p:nvSpPr>
        <p:spPr>
          <a:xfrm>
            <a:off x="457200" y="5272923"/>
            <a:ext cx="8435280" cy="82037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dirty="0" smtClean="0"/>
              <a:t>YOU MUST ENTER MONTHS!!!!</a:t>
            </a:r>
          </a:p>
        </p:txBody>
      </p:sp>
    </p:spTree>
    <p:extLst>
      <p:ext uri="{BB962C8B-B14F-4D97-AF65-F5344CB8AC3E}">
        <p14:creationId xmlns:p14="http://schemas.microsoft.com/office/powerpoint/2010/main" val="25038403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Differences between Provinces</a:t>
            </a:r>
            <a:endParaRPr lang="en-CA" dirty="0"/>
          </a:p>
        </p:txBody>
      </p:sp>
      <p:sp>
        <p:nvSpPr>
          <p:cNvPr id="3" name="Content Placeholder 2"/>
          <p:cNvSpPr>
            <a:spLocks noGrp="1"/>
          </p:cNvSpPr>
          <p:nvPr>
            <p:ph idx="1"/>
          </p:nvPr>
        </p:nvSpPr>
        <p:spPr/>
        <p:txBody>
          <a:bodyPr/>
          <a:lstStyle/>
          <a:p>
            <a:r>
              <a:rPr lang="en-CA" dirty="0" smtClean="0"/>
              <a:t>Tax Rates – automatically calculated</a:t>
            </a:r>
          </a:p>
          <a:p>
            <a:r>
              <a:rPr lang="en-CA" dirty="0" smtClean="0"/>
              <a:t>Credits</a:t>
            </a:r>
          </a:p>
          <a:p>
            <a:pPr lvl="1"/>
            <a:r>
              <a:rPr lang="en-CA" dirty="0" smtClean="0"/>
              <a:t>We will be looking only at Ontario credits</a:t>
            </a:r>
          </a:p>
          <a:p>
            <a:r>
              <a:rPr lang="en-CA" dirty="0" smtClean="0"/>
              <a:t>Filing methods</a:t>
            </a:r>
          </a:p>
        </p:txBody>
      </p:sp>
      <p:grpSp>
        <p:nvGrpSpPr>
          <p:cNvPr id="7" name="Group 6"/>
          <p:cNvGrpSpPr/>
          <p:nvPr/>
        </p:nvGrpSpPr>
        <p:grpSpPr>
          <a:xfrm>
            <a:off x="6137093" y="3337378"/>
            <a:ext cx="2522678" cy="2755918"/>
            <a:chOff x="6137093" y="3068960"/>
            <a:chExt cx="2522678" cy="2755918"/>
          </a:xfrm>
        </p:grpSpPr>
        <p:pic>
          <p:nvPicPr>
            <p:cNvPr id="3074" name="Picture 2" descr="http://www.cic.gc.ca/english/games/teachers-corner/images/outline_quebe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3068960"/>
              <a:ext cx="2052464" cy="238658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137093" y="5455546"/>
              <a:ext cx="2522678" cy="369332"/>
            </a:xfrm>
            <a:prstGeom prst="rect">
              <a:avLst/>
            </a:prstGeom>
            <a:noFill/>
          </p:spPr>
          <p:txBody>
            <a:bodyPr wrap="none" rtlCol="0">
              <a:spAutoFit/>
            </a:bodyPr>
            <a:lstStyle/>
            <a:p>
              <a:r>
                <a:rPr lang="en-CA" dirty="0" smtClean="0"/>
                <a:t>We’re the exception!</a:t>
              </a:r>
              <a:endParaRPr lang="en-CA" dirty="0"/>
            </a:p>
          </p:txBody>
        </p:sp>
      </p:grpSp>
    </p:spTree>
    <p:extLst>
      <p:ext uri="{BB962C8B-B14F-4D97-AF65-F5344CB8AC3E}">
        <p14:creationId xmlns:p14="http://schemas.microsoft.com/office/powerpoint/2010/main" val="71198462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Tuition Receipt T2202A</a:t>
            </a:r>
            <a:endParaRPr lang="en-CA" dirty="0"/>
          </a:p>
        </p:txBody>
      </p:sp>
      <p:sp>
        <p:nvSpPr>
          <p:cNvPr id="3" name="Content Placeholder 2"/>
          <p:cNvSpPr>
            <a:spLocks noGrp="1"/>
          </p:cNvSpPr>
          <p:nvPr>
            <p:ph idx="1"/>
          </p:nvPr>
        </p:nvSpPr>
        <p:spPr>
          <a:xfrm>
            <a:off x="457200" y="1600201"/>
            <a:ext cx="8435280" cy="4493096"/>
          </a:xfrm>
        </p:spPr>
        <p:txBody>
          <a:bodyPr>
            <a:normAutofit/>
          </a:bodyPr>
          <a:lstStyle/>
          <a:p>
            <a:r>
              <a:rPr lang="en-CA" dirty="0" smtClean="0"/>
              <a:t>Unused amounts are carried forward</a:t>
            </a:r>
          </a:p>
          <a:p>
            <a:pPr lvl="1"/>
            <a:r>
              <a:rPr lang="en-CA" dirty="0" smtClean="0"/>
              <a:t>Best way is to get from notice of assessment (it will be in a bunch of paragraphs) </a:t>
            </a:r>
          </a:p>
          <a:p>
            <a:pPr lvl="2"/>
            <a:r>
              <a:rPr lang="en-CA" dirty="0" smtClean="0"/>
              <a:t>Excerpt:</a:t>
            </a:r>
          </a:p>
          <a:p>
            <a:pPr lvl="1"/>
            <a:endParaRPr lang="en-CA" dirty="0"/>
          </a:p>
          <a:p>
            <a:pPr lvl="1"/>
            <a:endParaRPr lang="en-CA" dirty="0" smtClean="0"/>
          </a:p>
          <a:p>
            <a:pPr lvl="1"/>
            <a:r>
              <a:rPr lang="en-CA" dirty="0" smtClean="0"/>
              <a:t>Otherwise, last year tax return, see ‘Schedule 11’</a:t>
            </a:r>
          </a:p>
        </p:txBody>
      </p:sp>
      <p:pic>
        <p:nvPicPr>
          <p:cNvPr id="645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373" y="3573016"/>
            <a:ext cx="7918934"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185173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Tuition Receipt T2202A</a:t>
            </a:r>
            <a:endParaRPr lang="en-CA" dirty="0"/>
          </a:p>
        </p:txBody>
      </p:sp>
      <p:sp>
        <p:nvSpPr>
          <p:cNvPr id="3" name="Content Placeholder 2"/>
          <p:cNvSpPr>
            <a:spLocks noGrp="1"/>
          </p:cNvSpPr>
          <p:nvPr>
            <p:ph idx="1"/>
          </p:nvPr>
        </p:nvSpPr>
        <p:spPr>
          <a:xfrm>
            <a:off x="457200" y="1600201"/>
            <a:ext cx="8435280" cy="4493096"/>
          </a:xfrm>
        </p:spPr>
        <p:txBody>
          <a:bodyPr>
            <a:normAutofit fontScale="85000" lnSpcReduction="10000"/>
          </a:bodyPr>
          <a:lstStyle/>
          <a:p>
            <a:r>
              <a:rPr lang="en-CA" dirty="0" smtClean="0"/>
              <a:t>Even better than </a:t>
            </a:r>
            <a:r>
              <a:rPr lang="en-CA" dirty="0" err="1" smtClean="0"/>
              <a:t>carryforward</a:t>
            </a:r>
            <a:r>
              <a:rPr lang="en-CA" dirty="0" smtClean="0"/>
              <a:t> is transfer to parents</a:t>
            </a:r>
          </a:p>
          <a:p>
            <a:r>
              <a:rPr lang="en-CA" dirty="0" smtClean="0">
                <a:solidFill>
                  <a:srgbClr val="FF0000"/>
                </a:solidFill>
              </a:rPr>
              <a:t>ALWAYS ENTER THIS SLIP EVEN WHEN TRANSFERRING!</a:t>
            </a:r>
          </a:p>
          <a:p>
            <a:r>
              <a:rPr lang="en-CA" dirty="0" smtClean="0"/>
              <a:t>Action IS required in order to transfer to parents</a:t>
            </a:r>
          </a:p>
          <a:p>
            <a:pPr lvl="1"/>
            <a:r>
              <a:rPr lang="en-CA" dirty="0" smtClean="0"/>
              <a:t>From the drop-down list, choose</a:t>
            </a:r>
          </a:p>
          <a:p>
            <a:pPr lvl="2"/>
            <a:r>
              <a:rPr lang="en-CA" dirty="0" smtClean="0"/>
              <a:t>‘Transfer to parent not processed’</a:t>
            </a:r>
          </a:p>
          <a:p>
            <a:pPr lvl="1"/>
            <a:r>
              <a:rPr lang="en-CA" dirty="0" smtClean="0"/>
              <a:t>Leave fields below that blank</a:t>
            </a:r>
          </a:p>
          <a:p>
            <a:pPr lvl="1"/>
            <a:r>
              <a:rPr lang="en-CA" dirty="0" smtClean="0"/>
              <a:t>Tell student to give an extra copy of THEIR tax return to their parents so they can claim the transferred tuition credits!</a:t>
            </a:r>
          </a:p>
          <a:p>
            <a:endParaRPr lang="en-CA" dirty="0" smtClean="0"/>
          </a:p>
        </p:txBody>
      </p:sp>
    </p:spTree>
    <p:extLst>
      <p:ext uri="{BB962C8B-B14F-4D97-AF65-F5344CB8AC3E}">
        <p14:creationId xmlns:p14="http://schemas.microsoft.com/office/powerpoint/2010/main" val="10659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Transfer to Parent</a:t>
            </a:r>
            <a:endParaRPr lang="en-CA" dirty="0"/>
          </a:p>
        </p:txBody>
      </p:sp>
      <p:sp>
        <p:nvSpPr>
          <p:cNvPr id="3" name="Content Placeholder 2"/>
          <p:cNvSpPr>
            <a:spLocks noGrp="1"/>
          </p:cNvSpPr>
          <p:nvPr>
            <p:ph idx="1"/>
          </p:nvPr>
        </p:nvSpPr>
        <p:spPr/>
        <p:txBody>
          <a:bodyPr/>
          <a:lstStyle/>
          <a:p>
            <a:endParaRPr lang="en-CA"/>
          </a:p>
        </p:txBody>
      </p:sp>
      <p:pic>
        <p:nvPicPr>
          <p:cNvPr id="4" name="Picture 3"/>
          <p:cNvPicPr>
            <a:picLocks noChangeAspect="1"/>
          </p:cNvPicPr>
          <p:nvPr/>
        </p:nvPicPr>
        <p:blipFill>
          <a:blip r:embed="rId2"/>
          <a:stretch>
            <a:fillRect/>
          </a:stretch>
        </p:blipFill>
        <p:spPr>
          <a:xfrm>
            <a:off x="0" y="1448470"/>
            <a:ext cx="9144000" cy="5453692"/>
          </a:xfrm>
          <a:prstGeom prst="rect">
            <a:avLst/>
          </a:prstGeom>
        </p:spPr>
      </p:pic>
    </p:spTree>
    <p:extLst>
      <p:ext uri="{BB962C8B-B14F-4D97-AF65-F5344CB8AC3E}">
        <p14:creationId xmlns:p14="http://schemas.microsoft.com/office/powerpoint/2010/main" val="220799084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Interest paid on Student Loans</a:t>
            </a:r>
            <a:endParaRPr lang="en-CA" dirty="0"/>
          </a:p>
        </p:txBody>
      </p:sp>
      <p:sp>
        <p:nvSpPr>
          <p:cNvPr id="3" name="Content Placeholder 2"/>
          <p:cNvSpPr>
            <a:spLocks noGrp="1"/>
          </p:cNvSpPr>
          <p:nvPr>
            <p:ph idx="1"/>
          </p:nvPr>
        </p:nvSpPr>
        <p:spPr>
          <a:xfrm>
            <a:off x="457200" y="1600201"/>
            <a:ext cx="8435280" cy="4493096"/>
          </a:xfrm>
        </p:spPr>
        <p:txBody>
          <a:bodyPr>
            <a:normAutofit/>
          </a:bodyPr>
          <a:lstStyle/>
          <a:p>
            <a:r>
              <a:rPr lang="en-CA" dirty="0" smtClean="0"/>
              <a:t>Will receive a statement that explicitly mentions the deductible portion for tax purposes – remember you only pay interest once you’re out of school!</a:t>
            </a:r>
          </a:p>
          <a:p>
            <a:r>
              <a:rPr lang="en-CA" dirty="0" smtClean="0"/>
              <a:t>Only deductible if the student loan is from the government.</a:t>
            </a:r>
          </a:p>
          <a:p>
            <a:r>
              <a:rPr lang="en-CA" dirty="0" smtClean="0"/>
              <a:t>You can also find this ONLINE on the NSLSC website.</a:t>
            </a:r>
          </a:p>
          <a:p>
            <a:endParaRPr lang="en-CA" dirty="0" smtClean="0"/>
          </a:p>
        </p:txBody>
      </p:sp>
    </p:spTree>
    <p:extLst>
      <p:ext uri="{BB962C8B-B14F-4D97-AF65-F5344CB8AC3E}">
        <p14:creationId xmlns:p14="http://schemas.microsoft.com/office/powerpoint/2010/main" val="330116039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Union/Professional Dues (Deduction)</a:t>
            </a:r>
            <a:endParaRPr lang="en-CA" dirty="0"/>
          </a:p>
        </p:txBody>
      </p:sp>
      <p:sp>
        <p:nvSpPr>
          <p:cNvPr id="3" name="Content Placeholder 2"/>
          <p:cNvSpPr>
            <a:spLocks noGrp="1"/>
          </p:cNvSpPr>
          <p:nvPr>
            <p:ph idx="1"/>
          </p:nvPr>
        </p:nvSpPr>
        <p:spPr>
          <a:xfrm>
            <a:off x="457200" y="1600201"/>
            <a:ext cx="8435280" cy="4493096"/>
          </a:xfrm>
        </p:spPr>
        <p:txBody>
          <a:bodyPr>
            <a:normAutofit/>
          </a:bodyPr>
          <a:lstStyle/>
          <a:p>
            <a:r>
              <a:rPr lang="en-CA" dirty="0" smtClean="0">
                <a:solidFill>
                  <a:schemeClr val="tx1">
                    <a:lumMod val="50000"/>
                  </a:schemeClr>
                </a:solidFill>
              </a:rPr>
              <a:t>Union dues normally already recorded on T4</a:t>
            </a:r>
          </a:p>
          <a:p>
            <a:r>
              <a:rPr lang="en-CA" dirty="0" smtClean="0"/>
              <a:t>Professional dues (</a:t>
            </a:r>
            <a:r>
              <a:rPr lang="en-CA" dirty="0" err="1" smtClean="0"/>
              <a:t>eg</a:t>
            </a:r>
            <a:r>
              <a:rPr lang="en-CA" dirty="0" smtClean="0"/>
              <a:t>. CPA Ontario) are usually not recorded on T4</a:t>
            </a:r>
          </a:p>
          <a:p>
            <a:r>
              <a:rPr lang="en-CA" dirty="0" smtClean="0"/>
              <a:t>Don’t need to mail in receipt if paper file</a:t>
            </a:r>
          </a:p>
        </p:txBody>
      </p:sp>
    </p:spTree>
    <p:extLst>
      <p:ext uri="{BB962C8B-B14F-4D97-AF65-F5344CB8AC3E}">
        <p14:creationId xmlns:p14="http://schemas.microsoft.com/office/powerpoint/2010/main" val="221083273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Moving Expenses (Deduction)</a:t>
            </a:r>
            <a:endParaRPr lang="en-CA" dirty="0"/>
          </a:p>
        </p:txBody>
      </p:sp>
      <p:sp>
        <p:nvSpPr>
          <p:cNvPr id="3" name="Content Placeholder 2"/>
          <p:cNvSpPr>
            <a:spLocks noGrp="1"/>
          </p:cNvSpPr>
          <p:nvPr>
            <p:ph idx="1"/>
          </p:nvPr>
        </p:nvSpPr>
        <p:spPr>
          <a:xfrm>
            <a:off x="457200" y="1600201"/>
            <a:ext cx="8435280" cy="4493096"/>
          </a:xfrm>
        </p:spPr>
        <p:txBody>
          <a:bodyPr>
            <a:normAutofit/>
          </a:bodyPr>
          <a:lstStyle/>
          <a:p>
            <a:r>
              <a:rPr lang="en-CA" dirty="0" smtClean="0"/>
              <a:t>Rare</a:t>
            </a:r>
          </a:p>
          <a:p>
            <a:r>
              <a:rPr lang="en-CA" dirty="0" smtClean="0"/>
              <a:t>Moving closer to school</a:t>
            </a:r>
          </a:p>
          <a:p>
            <a:pPr lvl="1"/>
            <a:r>
              <a:rPr lang="en-CA" dirty="0" smtClean="0">
                <a:solidFill>
                  <a:schemeClr val="tx1">
                    <a:lumMod val="50000"/>
                  </a:schemeClr>
                </a:solidFill>
              </a:rPr>
              <a:t>Can only deduct against taxable scholarships, bursaries, etc.</a:t>
            </a:r>
          </a:p>
          <a:p>
            <a:pPr lvl="1"/>
            <a:r>
              <a:rPr lang="en-CA" dirty="0" smtClean="0"/>
              <a:t>No!</a:t>
            </a:r>
          </a:p>
          <a:p>
            <a:r>
              <a:rPr lang="en-CA" dirty="0" smtClean="0"/>
              <a:t>Moving closer to work</a:t>
            </a:r>
          </a:p>
          <a:p>
            <a:pPr lvl="1"/>
            <a:r>
              <a:rPr lang="en-CA" dirty="0" err="1" smtClean="0"/>
              <a:t>Eg</a:t>
            </a:r>
            <a:r>
              <a:rPr lang="en-CA" dirty="0" smtClean="0"/>
              <a:t>. Moving from Waterloo -&gt; Toronto to your parent’s house counts</a:t>
            </a:r>
          </a:p>
        </p:txBody>
      </p:sp>
    </p:spTree>
    <p:extLst>
      <p:ext uri="{BB962C8B-B14F-4D97-AF65-F5344CB8AC3E}">
        <p14:creationId xmlns:p14="http://schemas.microsoft.com/office/powerpoint/2010/main" val="168688278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Moving Expenses Pt1</a:t>
            </a:r>
            <a:endParaRPr lang="en-CA" dirty="0"/>
          </a:p>
        </p:txBody>
      </p:sp>
      <p:sp>
        <p:nvSpPr>
          <p:cNvPr id="3" name="Content Placeholder 2"/>
          <p:cNvSpPr>
            <a:spLocks noGrp="1"/>
          </p:cNvSpPr>
          <p:nvPr>
            <p:ph idx="1"/>
          </p:nvPr>
        </p:nvSpPr>
        <p:spPr>
          <a:xfrm>
            <a:off x="457200" y="1600201"/>
            <a:ext cx="8435280" cy="4493096"/>
          </a:xfrm>
        </p:spPr>
        <p:txBody>
          <a:bodyPr>
            <a:normAutofit/>
          </a:bodyPr>
          <a:lstStyle/>
          <a:p>
            <a:r>
              <a:rPr lang="en-CA" dirty="0"/>
              <a:t>Choose Simplified </a:t>
            </a:r>
            <a:r>
              <a:rPr lang="en-CA" dirty="0" smtClean="0"/>
              <a:t>Method unless </a:t>
            </a:r>
            <a:r>
              <a:rPr lang="en-CA" dirty="0" smtClean="0">
                <a:solidFill>
                  <a:schemeClr val="tx1">
                    <a:lumMod val="50000"/>
                  </a:schemeClr>
                </a:solidFill>
              </a:rPr>
              <a:t>either:</a:t>
            </a:r>
          </a:p>
          <a:p>
            <a:pPr lvl="1"/>
            <a:r>
              <a:rPr lang="en-CA" dirty="0" smtClean="0"/>
              <a:t>They flew on a plane</a:t>
            </a:r>
            <a:r>
              <a:rPr lang="en-CA" dirty="0" smtClean="0">
                <a:solidFill>
                  <a:schemeClr val="tx1">
                    <a:lumMod val="50000"/>
                  </a:schemeClr>
                </a:solidFill>
              </a:rPr>
              <a:t>, or</a:t>
            </a:r>
          </a:p>
          <a:p>
            <a:pPr lvl="1"/>
            <a:r>
              <a:rPr lang="en-CA" dirty="0" smtClean="0">
                <a:solidFill>
                  <a:schemeClr val="tx1">
                    <a:lumMod val="50000"/>
                  </a:schemeClr>
                </a:solidFill>
              </a:rPr>
              <a:t>All of:</a:t>
            </a:r>
          </a:p>
          <a:p>
            <a:pPr lvl="2"/>
            <a:r>
              <a:rPr lang="en-CA" dirty="0" smtClean="0">
                <a:solidFill>
                  <a:schemeClr val="tx1">
                    <a:lumMod val="50000"/>
                  </a:schemeClr>
                </a:solidFill>
              </a:rPr>
              <a:t>They have receipts</a:t>
            </a:r>
          </a:p>
          <a:p>
            <a:pPr lvl="2"/>
            <a:r>
              <a:rPr lang="en-CA" dirty="0" smtClean="0">
                <a:solidFill>
                  <a:schemeClr val="tx1">
                    <a:lumMod val="50000"/>
                  </a:schemeClr>
                </a:solidFill>
              </a:rPr>
              <a:t>The total of receipts is more than simplified method</a:t>
            </a:r>
          </a:p>
          <a:p>
            <a:r>
              <a:rPr lang="en-CA" dirty="0" smtClean="0"/>
              <a:t>Simplified method calculated automatically (use Google Maps to calculate distance)</a:t>
            </a:r>
          </a:p>
          <a:p>
            <a:pPr lvl="1"/>
            <a:r>
              <a:rPr lang="en-CA" dirty="0" smtClean="0">
                <a:solidFill>
                  <a:schemeClr val="tx1">
                    <a:lumMod val="50000"/>
                  </a:schemeClr>
                </a:solidFill>
              </a:rPr>
              <a:t>$0.55 / km travelled, + $17 / meal while travelling (max 3 meals/day)</a:t>
            </a:r>
          </a:p>
        </p:txBody>
      </p:sp>
    </p:spTree>
    <p:extLst>
      <p:ext uri="{BB962C8B-B14F-4D97-AF65-F5344CB8AC3E}">
        <p14:creationId xmlns:p14="http://schemas.microsoft.com/office/powerpoint/2010/main" val="63639149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Moving Expenses Pt2</a:t>
            </a:r>
            <a:endParaRPr lang="en-CA" dirty="0"/>
          </a:p>
        </p:txBody>
      </p:sp>
      <p:sp>
        <p:nvSpPr>
          <p:cNvPr id="3" name="Content Placeholder 2"/>
          <p:cNvSpPr>
            <a:spLocks noGrp="1"/>
          </p:cNvSpPr>
          <p:nvPr>
            <p:ph idx="1"/>
          </p:nvPr>
        </p:nvSpPr>
        <p:spPr>
          <a:xfrm>
            <a:off x="457200" y="1600201"/>
            <a:ext cx="8435280" cy="4493096"/>
          </a:xfrm>
        </p:spPr>
        <p:txBody>
          <a:bodyPr>
            <a:normAutofit/>
          </a:bodyPr>
          <a:lstStyle/>
          <a:p>
            <a:r>
              <a:rPr lang="en-CA" dirty="0" smtClean="0"/>
              <a:t>Detailed Method – Need receipts (</a:t>
            </a:r>
            <a:r>
              <a:rPr lang="en-CA" dirty="0" err="1" smtClean="0"/>
              <a:t>eg</a:t>
            </a:r>
            <a:r>
              <a:rPr lang="en-CA" dirty="0" smtClean="0"/>
              <a:t>. Receipt for flight + cost of shipping bags)</a:t>
            </a:r>
          </a:p>
          <a:p>
            <a:r>
              <a:rPr lang="en-CA" dirty="0" smtClean="0"/>
              <a:t>Only relevant for this tax clinic if they moved 40km or more for work </a:t>
            </a:r>
          </a:p>
          <a:p>
            <a:pPr lvl="1"/>
            <a:r>
              <a:rPr lang="en-CA" dirty="0" err="1" smtClean="0"/>
              <a:t>Eg</a:t>
            </a:r>
            <a:r>
              <a:rPr lang="en-CA" dirty="0" smtClean="0"/>
              <a:t>. If I move from Waterloo to Toronto for co-op / summer job, then I moved &gt;100km so we should deduct!</a:t>
            </a:r>
          </a:p>
          <a:p>
            <a:r>
              <a:rPr lang="en-CA" dirty="0" smtClean="0"/>
              <a:t>Use Google Maps to assess distance.</a:t>
            </a:r>
          </a:p>
        </p:txBody>
      </p:sp>
    </p:spTree>
    <p:extLst>
      <p:ext uri="{BB962C8B-B14F-4D97-AF65-F5344CB8AC3E}">
        <p14:creationId xmlns:p14="http://schemas.microsoft.com/office/powerpoint/2010/main" val="94605322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Moving Expenses Pt3</a:t>
            </a:r>
            <a:endParaRPr lang="en-CA" dirty="0"/>
          </a:p>
        </p:txBody>
      </p:sp>
      <p:pic>
        <p:nvPicPr>
          <p:cNvPr id="7" name="Picture 6"/>
          <p:cNvPicPr>
            <a:picLocks noChangeAspect="1"/>
          </p:cNvPicPr>
          <p:nvPr/>
        </p:nvPicPr>
        <p:blipFill>
          <a:blip r:embed="rId2"/>
          <a:stretch>
            <a:fillRect/>
          </a:stretch>
        </p:blipFill>
        <p:spPr>
          <a:xfrm>
            <a:off x="134378" y="1772816"/>
            <a:ext cx="8875244" cy="2880320"/>
          </a:xfrm>
          <a:prstGeom prst="rect">
            <a:avLst/>
          </a:prstGeom>
        </p:spPr>
      </p:pic>
      <p:sp>
        <p:nvSpPr>
          <p:cNvPr id="8" name="Content Placeholder 2"/>
          <p:cNvSpPr>
            <a:spLocks noGrp="1"/>
          </p:cNvSpPr>
          <p:nvPr>
            <p:ph idx="1"/>
          </p:nvPr>
        </p:nvSpPr>
        <p:spPr>
          <a:xfrm>
            <a:off x="354360" y="5009482"/>
            <a:ext cx="8435280" cy="4493096"/>
          </a:xfrm>
        </p:spPr>
        <p:txBody>
          <a:bodyPr>
            <a:normAutofit/>
          </a:bodyPr>
          <a:lstStyle/>
          <a:p>
            <a:pPr marL="0" indent="0">
              <a:buNone/>
            </a:pPr>
            <a:r>
              <a:rPr lang="en-CA" dirty="0" smtClean="0"/>
              <a:t>You will also choose simplified vs. detailed on this screen.</a:t>
            </a:r>
            <a:endParaRPr lang="en-CA" dirty="0" smtClean="0"/>
          </a:p>
        </p:txBody>
      </p:sp>
    </p:spTree>
    <p:extLst>
      <p:ext uri="{BB962C8B-B14F-4D97-AF65-F5344CB8AC3E}">
        <p14:creationId xmlns:p14="http://schemas.microsoft.com/office/powerpoint/2010/main" val="198261265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Childcare Expenses (Deduction)</a:t>
            </a:r>
            <a:endParaRPr lang="en-CA" dirty="0"/>
          </a:p>
        </p:txBody>
      </p:sp>
      <p:sp>
        <p:nvSpPr>
          <p:cNvPr id="3" name="Content Placeholder 2"/>
          <p:cNvSpPr>
            <a:spLocks noGrp="1"/>
          </p:cNvSpPr>
          <p:nvPr>
            <p:ph idx="1"/>
          </p:nvPr>
        </p:nvSpPr>
        <p:spPr>
          <a:xfrm>
            <a:off x="457200" y="1600201"/>
            <a:ext cx="8435280" cy="4493096"/>
          </a:xfrm>
        </p:spPr>
        <p:txBody>
          <a:bodyPr>
            <a:normAutofit fontScale="92500" lnSpcReduction="10000"/>
          </a:bodyPr>
          <a:lstStyle/>
          <a:p>
            <a:r>
              <a:rPr lang="en-CA" dirty="0" smtClean="0"/>
              <a:t>Create a family member for the child (top left corner of program) and enter on child’s ‘interview’</a:t>
            </a:r>
          </a:p>
          <a:p>
            <a:r>
              <a:rPr lang="en-CA" dirty="0" smtClean="0"/>
              <a:t>Common Examples:</a:t>
            </a:r>
          </a:p>
          <a:p>
            <a:pPr lvl="1"/>
            <a:r>
              <a:rPr lang="en-CA" dirty="0"/>
              <a:t>caregivers providing child care services;</a:t>
            </a:r>
          </a:p>
          <a:p>
            <a:pPr lvl="1"/>
            <a:r>
              <a:rPr lang="en-CA" dirty="0"/>
              <a:t>day nursery schools and daycare centres;</a:t>
            </a:r>
          </a:p>
          <a:p>
            <a:pPr lvl="1"/>
            <a:r>
              <a:rPr lang="en-CA" dirty="0">
                <a:solidFill>
                  <a:schemeClr val="tx1">
                    <a:lumMod val="50000"/>
                  </a:schemeClr>
                </a:solidFill>
              </a:rPr>
              <a:t>educational institutions, for the part of the fees that relate to child care </a:t>
            </a:r>
            <a:r>
              <a:rPr lang="en-CA" dirty="0" smtClean="0">
                <a:solidFill>
                  <a:schemeClr val="tx1">
                    <a:lumMod val="50000"/>
                  </a:schemeClr>
                </a:solidFill>
              </a:rPr>
              <a:t>services (</a:t>
            </a:r>
            <a:r>
              <a:rPr lang="en-CA" dirty="0" err="1" smtClean="0">
                <a:solidFill>
                  <a:schemeClr val="tx1">
                    <a:lumMod val="50000"/>
                  </a:schemeClr>
                </a:solidFill>
              </a:rPr>
              <a:t>eg</a:t>
            </a:r>
            <a:r>
              <a:rPr lang="en-CA" dirty="0" smtClean="0">
                <a:solidFill>
                  <a:schemeClr val="tx1">
                    <a:lumMod val="50000"/>
                  </a:schemeClr>
                </a:solidFill>
              </a:rPr>
              <a:t>. Private schools)</a:t>
            </a:r>
          </a:p>
          <a:p>
            <a:pPr lvl="1"/>
            <a:r>
              <a:rPr lang="en-CA" dirty="0" smtClean="0"/>
              <a:t>Summer Camps (also March Break, etc. any camps)</a:t>
            </a:r>
            <a:endParaRPr lang="en-CA" dirty="0"/>
          </a:p>
        </p:txBody>
      </p:sp>
      <p:pic>
        <p:nvPicPr>
          <p:cNvPr id="4" name="Picture 3"/>
          <p:cNvPicPr>
            <a:picLocks noChangeAspect="1"/>
          </p:cNvPicPr>
          <p:nvPr/>
        </p:nvPicPr>
        <p:blipFill>
          <a:blip r:embed="rId3"/>
          <a:stretch>
            <a:fillRect/>
          </a:stretch>
        </p:blipFill>
        <p:spPr>
          <a:xfrm>
            <a:off x="4381500" y="5589240"/>
            <a:ext cx="4305300" cy="2143125"/>
          </a:xfrm>
          <a:prstGeom prst="rect">
            <a:avLst/>
          </a:prstGeom>
        </p:spPr>
      </p:pic>
    </p:spTree>
    <p:extLst>
      <p:ext uri="{BB962C8B-B14F-4D97-AF65-F5344CB8AC3E}">
        <p14:creationId xmlns:p14="http://schemas.microsoft.com/office/powerpoint/2010/main" val="21114168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Filing a Tax Return</a:t>
            </a:r>
            <a:endParaRPr lang="en-CA" dirty="0"/>
          </a:p>
        </p:txBody>
      </p:sp>
      <p:sp>
        <p:nvSpPr>
          <p:cNvPr id="3" name="Content Placeholder 2"/>
          <p:cNvSpPr>
            <a:spLocks noGrp="1"/>
          </p:cNvSpPr>
          <p:nvPr>
            <p:ph idx="1"/>
          </p:nvPr>
        </p:nvSpPr>
        <p:spPr/>
        <p:txBody>
          <a:bodyPr/>
          <a:lstStyle/>
          <a:p>
            <a:r>
              <a:rPr lang="en-CA" dirty="0" smtClean="0"/>
              <a:t>Annual</a:t>
            </a:r>
          </a:p>
          <a:p>
            <a:r>
              <a:rPr lang="en-CA" dirty="0" smtClean="0"/>
              <a:t>Due April 30</a:t>
            </a:r>
          </a:p>
          <a:p>
            <a:r>
              <a:rPr lang="en-CA" dirty="0" smtClean="0"/>
              <a:t>Multiple ways of filing:</a:t>
            </a:r>
          </a:p>
          <a:p>
            <a:pPr lvl="1"/>
            <a:r>
              <a:rPr lang="en-CA" dirty="0" smtClean="0"/>
              <a:t>NETFILE (taxpayer does own return, files online)</a:t>
            </a:r>
          </a:p>
          <a:p>
            <a:pPr lvl="1"/>
            <a:r>
              <a:rPr lang="en-CA" dirty="0" smtClean="0"/>
              <a:t>EFILE (3</a:t>
            </a:r>
            <a:r>
              <a:rPr lang="en-CA" baseline="30000" dirty="0" smtClean="0"/>
              <a:t>rd</a:t>
            </a:r>
            <a:r>
              <a:rPr lang="en-CA" dirty="0" smtClean="0"/>
              <a:t> party prepares and files return)</a:t>
            </a:r>
          </a:p>
          <a:p>
            <a:pPr lvl="1"/>
            <a:r>
              <a:rPr lang="en-CA" dirty="0" smtClean="0"/>
              <a:t>Paper File (mail return to CRA)</a:t>
            </a:r>
          </a:p>
          <a:p>
            <a:endParaRPr lang="en-CA" dirty="0" smtClean="0"/>
          </a:p>
          <a:p>
            <a:endParaRPr lang="en-CA" dirty="0" smtClean="0"/>
          </a:p>
        </p:txBody>
      </p:sp>
      <p:sp>
        <p:nvSpPr>
          <p:cNvPr id="4" name="Rounded Rectangle 3"/>
          <p:cNvSpPr/>
          <p:nvPr/>
        </p:nvSpPr>
        <p:spPr>
          <a:xfrm>
            <a:off x="755576" y="4221088"/>
            <a:ext cx="7848872" cy="158417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18085594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7992" y="5229200"/>
            <a:ext cx="7772400" cy="1470025"/>
          </a:xfrm>
        </p:spPr>
        <p:txBody>
          <a:bodyPr/>
          <a:lstStyle/>
          <a:p>
            <a:r>
              <a:rPr lang="en-CA" dirty="0" smtClean="0"/>
              <a:t>	Using				 Pt4</a:t>
            </a:r>
            <a:endParaRPr lang="en-CA" dirty="0"/>
          </a:p>
        </p:txBody>
      </p:sp>
      <p:pic>
        <p:nvPicPr>
          <p:cNvPr id="4098" name="Picture 2" descr="http://www.mortgageslab.com/wp-content/uploads/2012/02/UFi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4376" y="5393010"/>
            <a:ext cx="2667000" cy="1276350"/>
          </a:xfrm>
          <a:prstGeom prst="rect">
            <a:avLst/>
          </a:prstGeom>
          <a:noFill/>
          <a:extLst>
            <a:ext uri="{909E8E84-426E-40DD-AFC4-6F175D3DCCD1}">
              <a14:hiddenFill xmlns:a14="http://schemas.microsoft.com/office/drawing/2010/main">
                <a:solidFill>
                  <a:srgbClr val="FFFFFF"/>
                </a:solidFill>
              </a14:hiddenFill>
            </a:ext>
          </a:extLst>
        </p:spPr>
      </p:pic>
      <p:pic>
        <p:nvPicPr>
          <p:cNvPr id="48130" name="Picture 2" descr="http://farm9.staticflickr.com/8031/7981184282_52356cc25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9270"/>
            <a:ext cx="6793678" cy="509525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940152" y="241455"/>
            <a:ext cx="1720599" cy="369332"/>
          </a:xfrm>
          <a:prstGeom prst="rect">
            <a:avLst/>
          </a:prstGeom>
          <a:solidFill>
            <a:schemeClr val="bg1"/>
          </a:solidFill>
        </p:spPr>
        <p:txBody>
          <a:bodyPr wrap="none" rtlCol="0">
            <a:spAutoFit/>
          </a:bodyPr>
          <a:lstStyle/>
          <a:p>
            <a:r>
              <a:rPr lang="en-CA" dirty="0" smtClean="0"/>
              <a:t>Waterloo, ON</a:t>
            </a:r>
            <a:endParaRPr lang="en-CA" dirty="0"/>
          </a:p>
        </p:txBody>
      </p:sp>
    </p:spTree>
    <p:extLst>
      <p:ext uri="{BB962C8B-B14F-4D97-AF65-F5344CB8AC3E}">
        <p14:creationId xmlns:p14="http://schemas.microsoft.com/office/powerpoint/2010/main" val="588946288"/>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Other Specific Things!</a:t>
            </a:r>
            <a:endParaRPr lang="en-CA" dirty="0"/>
          </a:p>
        </p:txBody>
      </p:sp>
      <p:pic>
        <p:nvPicPr>
          <p:cNvPr id="4915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120" y="1988840"/>
            <a:ext cx="8688876" cy="2439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071348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Transit Pass Amounts (Credit)</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Only useful if there is tax payable!</a:t>
            </a:r>
          </a:p>
          <a:p>
            <a:r>
              <a:rPr lang="en-CA" dirty="0" smtClean="0"/>
              <a:t>Don’t need to submit with paper file</a:t>
            </a:r>
          </a:p>
          <a:p>
            <a:r>
              <a:rPr lang="en-CA" dirty="0" smtClean="0">
                <a:solidFill>
                  <a:schemeClr val="tx1">
                    <a:lumMod val="50000"/>
                  </a:schemeClr>
                </a:solidFill>
              </a:rPr>
              <a:t>Sometimes, already listed on T4 (</a:t>
            </a:r>
            <a:r>
              <a:rPr lang="en-CA" dirty="0" err="1" smtClean="0">
                <a:solidFill>
                  <a:schemeClr val="tx1">
                    <a:lumMod val="50000"/>
                  </a:schemeClr>
                </a:solidFill>
              </a:rPr>
              <a:t>eg</a:t>
            </a:r>
            <a:r>
              <a:rPr lang="en-CA" dirty="0" smtClean="0">
                <a:solidFill>
                  <a:schemeClr val="tx1">
                    <a:lumMod val="50000"/>
                  </a:schemeClr>
                </a:solidFill>
              </a:rPr>
              <a:t>. if provided by employer), don’t enter again</a:t>
            </a:r>
          </a:p>
          <a:p>
            <a:r>
              <a:rPr lang="en-CA" dirty="0" smtClean="0"/>
              <a:t>Lots of sources (UW: </a:t>
            </a:r>
            <a:r>
              <a:rPr lang="en-CA" dirty="0" smtClean="0">
                <a:hlinkClick r:id="rId3"/>
              </a:rPr>
              <a:t>http://feds.ca/upass</a:t>
            </a:r>
            <a:r>
              <a:rPr lang="en-CA" dirty="0" smtClean="0"/>
              <a:t>)</a:t>
            </a:r>
          </a:p>
          <a:p>
            <a:pPr lvl="1"/>
            <a:r>
              <a:rPr lang="en-CA" dirty="0" smtClean="0"/>
              <a:t>PRESTO card</a:t>
            </a:r>
          </a:p>
          <a:p>
            <a:pPr lvl="1"/>
            <a:r>
              <a:rPr lang="en-CA" dirty="0" smtClean="0"/>
              <a:t>FEDs UPASS (all undergrad students)</a:t>
            </a:r>
          </a:p>
          <a:p>
            <a:pPr lvl="1"/>
            <a:r>
              <a:rPr lang="en-CA" dirty="0" smtClean="0"/>
              <a:t>GSA UPASS (all grad students)</a:t>
            </a:r>
          </a:p>
          <a:p>
            <a:pPr lvl="1"/>
            <a:r>
              <a:rPr lang="en-CA" dirty="0" smtClean="0"/>
              <a:t>Other Local transit (</a:t>
            </a:r>
            <a:r>
              <a:rPr lang="en-CA" dirty="0" err="1" smtClean="0"/>
              <a:t>eg</a:t>
            </a:r>
            <a:r>
              <a:rPr lang="en-CA" dirty="0" smtClean="0"/>
              <a:t>. York Region Transit (YRT), Toronto Transit Commission (TTC))</a:t>
            </a:r>
          </a:p>
          <a:p>
            <a:pPr lvl="1"/>
            <a:endParaRPr lang="en-CA" dirty="0" smtClean="0"/>
          </a:p>
        </p:txBody>
      </p:sp>
    </p:spTree>
    <p:extLst>
      <p:ext uri="{BB962C8B-B14F-4D97-AF65-F5344CB8AC3E}">
        <p14:creationId xmlns:p14="http://schemas.microsoft.com/office/powerpoint/2010/main" val="2380242302"/>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Transit Pass Amounts</a:t>
            </a:r>
            <a:endParaRPr lang="en-CA" dirty="0"/>
          </a:p>
        </p:txBody>
      </p:sp>
      <p:sp>
        <p:nvSpPr>
          <p:cNvPr id="3" name="Content Placeholder 2"/>
          <p:cNvSpPr>
            <a:spLocks noGrp="1"/>
          </p:cNvSpPr>
          <p:nvPr>
            <p:ph idx="1"/>
          </p:nvPr>
        </p:nvSpPr>
        <p:spPr/>
        <p:txBody>
          <a:bodyPr>
            <a:normAutofit/>
          </a:bodyPr>
          <a:lstStyle/>
          <a:p>
            <a:r>
              <a:rPr lang="en-CA" b="1" dirty="0"/>
              <a:t>Should be </a:t>
            </a:r>
            <a:r>
              <a:rPr lang="en-CA" b="1" dirty="0" smtClean="0"/>
              <a:t>claimed by</a:t>
            </a:r>
            <a:r>
              <a:rPr lang="en-CA" dirty="0" smtClean="0"/>
              <a:t> </a:t>
            </a:r>
            <a:r>
              <a:rPr lang="en-CA" dirty="0"/>
              <a:t>parent if:</a:t>
            </a:r>
          </a:p>
          <a:p>
            <a:pPr lvl="1"/>
            <a:r>
              <a:rPr lang="en-CA" dirty="0"/>
              <a:t>Under 19 years of age at </a:t>
            </a:r>
            <a:r>
              <a:rPr lang="en-CA" dirty="0">
                <a:solidFill>
                  <a:srgbClr val="FFC000"/>
                </a:solidFill>
              </a:rPr>
              <a:t>Dec 31, </a:t>
            </a:r>
            <a:r>
              <a:rPr lang="en-CA" dirty="0" smtClean="0">
                <a:solidFill>
                  <a:srgbClr val="FFC000"/>
                </a:solidFill>
              </a:rPr>
              <a:t>2015</a:t>
            </a:r>
            <a:endParaRPr lang="en-CA" dirty="0">
              <a:solidFill>
                <a:srgbClr val="FFC000"/>
              </a:solidFill>
            </a:endParaRPr>
          </a:p>
          <a:p>
            <a:r>
              <a:rPr lang="en-CA" dirty="0" smtClean="0"/>
              <a:t>If Claimed by Parent:</a:t>
            </a:r>
          </a:p>
          <a:p>
            <a:pPr lvl="1"/>
            <a:r>
              <a:rPr lang="en-CA" dirty="0" smtClean="0"/>
              <a:t>Tell them to physically give receipt to parents to claim on their tax return</a:t>
            </a:r>
          </a:p>
          <a:p>
            <a:pPr lvl="1"/>
            <a:r>
              <a:rPr lang="en-CA" dirty="0" smtClean="0"/>
              <a:t>Do not claim on student’s return</a:t>
            </a:r>
          </a:p>
        </p:txBody>
      </p:sp>
    </p:spTree>
    <p:extLst>
      <p:ext uri="{BB962C8B-B14F-4D97-AF65-F5344CB8AC3E}">
        <p14:creationId xmlns:p14="http://schemas.microsoft.com/office/powerpoint/2010/main" val="363524073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FEDS UPASS</a:t>
            </a:r>
            <a:endParaRPr lang="en-CA" dirty="0"/>
          </a:p>
        </p:txBody>
      </p:sp>
      <p:sp>
        <p:nvSpPr>
          <p:cNvPr id="3" name="Content Placeholder 2"/>
          <p:cNvSpPr>
            <a:spLocks noGrp="1"/>
          </p:cNvSpPr>
          <p:nvPr>
            <p:ph idx="1"/>
          </p:nvPr>
        </p:nvSpPr>
        <p:spPr>
          <a:xfrm>
            <a:off x="457200" y="1196752"/>
            <a:ext cx="8229600" cy="4525963"/>
          </a:xfrm>
        </p:spPr>
        <p:txBody>
          <a:bodyPr/>
          <a:lstStyle/>
          <a:p>
            <a:r>
              <a:rPr lang="en-CA" dirty="0" smtClean="0"/>
              <a:t>Have student download and fill in receipt from FEDS site</a:t>
            </a:r>
          </a:p>
          <a:p>
            <a:r>
              <a:rPr lang="en-CA" dirty="0"/>
              <a:t>http://www.feds.ca/about/upass/</a:t>
            </a:r>
            <a:endParaRPr lang="en-CA" dirty="0"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924944"/>
            <a:ext cx="6912768" cy="356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240398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PRESTO Statement</a:t>
            </a:r>
            <a:endParaRPr lang="en-CA" dirty="0"/>
          </a:p>
        </p:txBody>
      </p:sp>
      <p:sp>
        <p:nvSpPr>
          <p:cNvPr id="3" name="Content Placeholder 2"/>
          <p:cNvSpPr>
            <a:spLocks noGrp="1"/>
          </p:cNvSpPr>
          <p:nvPr>
            <p:ph idx="1"/>
          </p:nvPr>
        </p:nvSpPr>
        <p:spPr/>
        <p:txBody>
          <a:bodyPr/>
          <a:lstStyle/>
          <a:p>
            <a:r>
              <a:rPr lang="en-CA" dirty="0"/>
              <a:t>You can claim the cost of any 32 or more one-way trips:      </a:t>
            </a:r>
            <a:endParaRPr lang="en-CA" dirty="0" smtClean="0"/>
          </a:p>
          <a:p>
            <a:pPr lvl="1"/>
            <a:r>
              <a:rPr lang="en-CA" dirty="0" smtClean="0"/>
              <a:t>Taken </a:t>
            </a:r>
            <a:r>
              <a:rPr lang="en-CA" dirty="0"/>
              <a:t>on a single transit agency, and     </a:t>
            </a:r>
            <a:endParaRPr lang="en-CA" dirty="0" smtClean="0"/>
          </a:p>
          <a:p>
            <a:pPr lvl="1"/>
            <a:r>
              <a:rPr lang="en-CA" dirty="0" smtClean="0"/>
              <a:t>During </a:t>
            </a:r>
            <a:r>
              <a:rPr lang="en-CA" dirty="0"/>
              <a:t>an uninterrupted period of 31 days or less.</a:t>
            </a:r>
            <a:endParaRPr lang="en-CA" dirty="0" smtClean="0"/>
          </a:p>
        </p:txBody>
      </p:sp>
      <p:sp>
        <p:nvSpPr>
          <p:cNvPr id="4" name="AutoShape 2" descr="Sample Transit Usage Report displays the statement year, the card number, and a summary of the trips taken in the requested time period, along with their fare value. The summaries display the transit agency used and the number of trips. At the bottom of the report, there is the total number of trips taken and their value, along with a final value for the yea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130488110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Monthly Transit Passes</a:t>
            </a:r>
            <a:endParaRPr lang="en-CA" dirty="0"/>
          </a:p>
        </p:txBody>
      </p:sp>
      <p:sp>
        <p:nvSpPr>
          <p:cNvPr id="3" name="Content Placeholder 2"/>
          <p:cNvSpPr>
            <a:spLocks noGrp="1"/>
          </p:cNvSpPr>
          <p:nvPr>
            <p:ph idx="1"/>
          </p:nvPr>
        </p:nvSpPr>
        <p:spPr>
          <a:xfrm>
            <a:off x="457200" y="1600200"/>
            <a:ext cx="8507288" cy="4525963"/>
          </a:xfrm>
        </p:spPr>
        <p:txBody>
          <a:bodyPr/>
          <a:lstStyle/>
          <a:p>
            <a:r>
              <a:rPr lang="en-CA" dirty="0" smtClean="0"/>
              <a:t>They MUST keep the actual transit pass in case CRA asks!</a:t>
            </a:r>
          </a:p>
          <a:p>
            <a:r>
              <a:rPr lang="en-CA" dirty="0" smtClean="0"/>
              <a:t>We don’t need to see it, but it’d be nice</a:t>
            </a:r>
          </a:p>
          <a:p>
            <a:endParaRPr lang="en-CA" dirty="0" smtClean="0"/>
          </a:p>
        </p:txBody>
      </p:sp>
      <p:sp>
        <p:nvSpPr>
          <p:cNvPr id="4" name="AutoShape 2" descr="Sample Transit Usage Report displays the statement year, the card number, and a summary of the trips taken in the requested time period, along with their fare value. The summaries display the transit agency used and the number of trips. At the bottom of the report, there is the total number of trips taken and their value, along with a final value for the yea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56324" name="Picture 4" descr="http://www.dmncommunications.com/weblog/wp-content/uploads/2011/12/clipped_metropass.jpg"/>
          <p:cNvPicPr>
            <a:picLocks noChangeAspect="1" noChangeArrowheads="1"/>
          </p:cNvPicPr>
          <p:nvPr/>
        </p:nvPicPr>
        <p:blipFill rotWithShape="1">
          <a:blip r:embed="rId3">
            <a:extLst>
              <a:ext uri="{28A0092B-C50C-407E-A947-70E740481C1C}">
                <a14:useLocalDpi xmlns:a14="http://schemas.microsoft.com/office/drawing/2010/main" val="0"/>
              </a:ext>
            </a:extLst>
          </a:blip>
          <a:srcRect t="-11570" b="11570"/>
          <a:stretch/>
        </p:blipFill>
        <p:spPr bwMode="auto">
          <a:xfrm>
            <a:off x="4139952" y="3140968"/>
            <a:ext cx="5216487" cy="3095499"/>
          </a:xfrm>
          <a:prstGeom prst="rect">
            <a:avLst/>
          </a:prstGeom>
          <a:noFill/>
          <a:extLst>
            <a:ext uri="{909E8E84-426E-40DD-AFC4-6F175D3DCCD1}">
              <a14:hiddenFill xmlns:a14="http://schemas.microsoft.com/office/drawing/2010/main">
                <a:solidFill>
                  <a:srgbClr val="FFFFFF"/>
                </a:solidFill>
              </a14:hiddenFill>
            </a:ext>
          </a:extLst>
        </p:spPr>
      </p:pic>
      <p:pic>
        <p:nvPicPr>
          <p:cNvPr id="56322" name="Picture 2" descr="http://upload.wikimedia.org/wikipedia/en/archive/6/67/20090404231755%21YRT_Monthly_Pas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161" y="3500496"/>
            <a:ext cx="4248472" cy="2830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44778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408"/>
            <a:ext cx="8229600" cy="1143000"/>
          </a:xfrm>
        </p:spPr>
        <p:txBody>
          <a:bodyPr>
            <a:normAutofit/>
          </a:bodyPr>
          <a:lstStyle/>
          <a:p>
            <a:r>
              <a:rPr lang="en-CA" dirty="0" smtClean="0">
                <a:solidFill>
                  <a:srgbClr val="FF0000"/>
                </a:solidFill>
              </a:rPr>
              <a:t>Transit Pass Flowchart</a:t>
            </a:r>
            <a:endParaRPr lang="en-CA" dirty="0">
              <a:solidFill>
                <a:srgbClr val="FF0000"/>
              </a:solidFill>
            </a:endParaRPr>
          </a:p>
        </p:txBody>
      </p:sp>
      <p:sp>
        <p:nvSpPr>
          <p:cNvPr id="4" name="Rounded Rectangle 3"/>
          <p:cNvSpPr/>
          <p:nvPr/>
        </p:nvSpPr>
        <p:spPr>
          <a:xfrm>
            <a:off x="3203848" y="620688"/>
            <a:ext cx="2736304"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Are they under 19 on Dec 31, 2015?</a:t>
            </a:r>
            <a:endParaRPr lang="en-CA" dirty="0"/>
          </a:p>
        </p:txBody>
      </p:sp>
      <p:sp>
        <p:nvSpPr>
          <p:cNvPr id="5" name="Rectangle 4"/>
          <p:cNvSpPr/>
          <p:nvPr/>
        </p:nvSpPr>
        <p:spPr>
          <a:xfrm>
            <a:off x="323528" y="5337212"/>
            <a:ext cx="2346528" cy="13321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Parents:</a:t>
            </a:r>
          </a:p>
          <a:p>
            <a:pPr algn="ctr"/>
            <a:r>
              <a:rPr lang="en-CA" dirty="0" smtClean="0"/>
              <a:t>Tell Client to GIVE receipt to parents to claim on their tax return</a:t>
            </a:r>
            <a:endParaRPr lang="en-CA" dirty="0"/>
          </a:p>
        </p:txBody>
      </p:sp>
      <p:sp>
        <p:nvSpPr>
          <p:cNvPr id="6" name="Rectangle 5"/>
          <p:cNvSpPr/>
          <p:nvPr/>
        </p:nvSpPr>
        <p:spPr>
          <a:xfrm>
            <a:off x="6444208" y="6021288"/>
            <a:ext cx="244827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Claim</a:t>
            </a:r>
          </a:p>
        </p:txBody>
      </p:sp>
      <p:sp>
        <p:nvSpPr>
          <p:cNvPr id="10" name="TextBox 9"/>
          <p:cNvSpPr txBox="1"/>
          <p:nvPr/>
        </p:nvSpPr>
        <p:spPr>
          <a:xfrm>
            <a:off x="2658468" y="1008228"/>
            <a:ext cx="574453" cy="369332"/>
          </a:xfrm>
          <a:prstGeom prst="rect">
            <a:avLst/>
          </a:prstGeom>
          <a:noFill/>
        </p:spPr>
        <p:txBody>
          <a:bodyPr wrap="none" rtlCol="0">
            <a:spAutoFit/>
          </a:bodyPr>
          <a:lstStyle/>
          <a:p>
            <a:r>
              <a:rPr lang="en-CA" dirty="0" smtClean="0"/>
              <a:t>Yes</a:t>
            </a:r>
            <a:endParaRPr lang="en-CA" dirty="0"/>
          </a:p>
        </p:txBody>
      </p:sp>
      <p:grpSp>
        <p:nvGrpSpPr>
          <p:cNvPr id="18" name="Group 17"/>
          <p:cNvGrpSpPr/>
          <p:nvPr/>
        </p:nvGrpSpPr>
        <p:grpSpPr>
          <a:xfrm>
            <a:off x="4572000" y="1403484"/>
            <a:ext cx="650193" cy="369332"/>
            <a:chOff x="4572000" y="1403484"/>
            <a:chExt cx="650193" cy="369332"/>
          </a:xfrm>
        </p:grpSpPr>
        <p:cxnSp>
          <p:nvCxnSpPr>
            <p:cNvPr id="13" name="Straight Arrow Connector 12"/>
            <p:cNvCxnSpPr>
              <a:stCxn id="4" idx="2"/>
              <a:endCxn id="16" idx="0"/>
            </p:cNvCxnSpPr>
            <p:nvPr/>
          </p:nvCxnSpPr>
          <p:spPr>
            <a:xfrm>
              <a:off x="4572000" y="1412776"/>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707308" y="1403484"/>
              <a:ext cx="514885" cy="369332"/>
            </a:xfrm>
            <a:prstGeom prst="rect">
              <a:avLst/>
            </a:prstGeom>
            <a:noFill/>
          </p:spPr>
          <p:txBody>
            <a:bodyPr wrap="none" rtlCol="0">
              <a:spAutoFit/>
            </a:bodyPr>
            <a:lstStyle/>
            <a:p>
              <a:r>
                <a:rPr lang="en-CA" dirty="0" smtClean="0"/>
                <a:t>No</a:t>
              </a:r>
              <a:endParaRPr lang="en-CA" dirty="0"/>
            </a:p>
          </p:txBody>
        </p:sp>
      </p:grpSp>
      <p:sp>
        <p:nvSpPr>
          <p:cNvPr id="16" name="Rounded Rectangle 15"/>
          <p:cNvSpPr/>
          <p:nvPr/>
        </p:nvSpPr>
        <p:spPr>
          <a:xfrm>
            <a:off x="3203848" y="1772816"/>
            <a:ext cx="2736304"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Has Income?</a:t>
            </a:r>
          </a:p>
        </p:txBody>
      </p:sp>
      <p:cxnSp>
        <p:nvCxnSpPr>
          <p:cNvPr id="19" name="Straight Arrow Connector 18"/>
          <p:cNvCxnSpPr>
            <a:endCxn id="6" idx="0"/>
          </p:cNvCxnSpPr>
          <p:nvPr/>
        </p:nvCxnSpPr>
        <p:spPr>
          <a:xfrm>
            <a:off x="5436096" y="2492896"/>
            <a:ext cx="2232248" cy="352839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843356" y="1412776"/>
            <a:ext cx="514885" cy="369332"/>
          </a:xfrm>
          <a:prstGeom prst="rect">
            <a:avLst/>
          </a:prstGeom>
          <a:noFill/>
        </p:spPr>
        <p:txBody>
          <a:bodyPr wrap="none" rtlCol="0">
            <a:spAutoFit/>
          </a:bodyPr>
          <a:lstStyle/>
          <a:p>
            <a:r>
              <a:rPr lang="en-CA" dirty="0" smtClean="0"/>
              <a:t>No</a:t>
            </a:r>
            <a:endParaRPr lang="en-CA" dirty="0"/>
          </a:p>
        </p:txBody>
      </p:sp>
      <p:sp>
        <p:nvSpPr>
          <p:cNvPr id="28" name="Rectangle 27"/>
          <p:cNvSpPr/>
          <p:nvPr/>
        </p:nvSpPr>
        <p:spPr>
          <a:xfrm>
            <a:off x="2848328" y="6021288"/>
            <a:ext cx="3451863"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Do not Claim</a:t>
            </a:r>
            <a:endParaRPr lang="en-CA" dirty="0"/>
          </a:p>
        </p:txBody>
      </p:sp>
      <p:sp>
        <p:nvSpPr>
          <p:cNvPr id="55" name="TextBox 54"/>
          <p:cNvSpPr txBox="1"/>
          <p:nvPr/>
        </p:nvSpPr>
        <p:spPr>
          <a:xfrm>
            <a:off x="5647433" y="2492896"/>
            <a:ext cx="574453" cy="369332"/>
          </a:xfrm>
          <a:prstGeom prst="rect">
            <a:avLst/>
          </a:prstGeom>
          <a:noFill/>
        </p:spPr>
        <p:txBody>
          <a:bodyPr wrap="none" rtlCol="0">
            <a:spAutoFit/>
          </a:bodyPr>
          <a:lstStyle/>
          <a:p>
            <a:r>
              <a:rPr lang="en-CA" dirty="0" smtClean="0"/>
              <a:t>Yes</a:t>
            </a:r>
            <a:endParaRPr lang="en-CA" dirty="0"/>
          </a:p>
        </p:txBody>
      </p:sp>
      <p:sp>
        <p:nvSpPr>
          <p:cNvPr id="36" name="Rectangle 35"/>
          <p:cNvSpPr/>
          <p:nvPr/>
        </p:nvSpPr>
        <p:spPr>
          <a:xfrm>
            <a:off x="134917" y="692696"/>
            <a:ext cx="169845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Has </a:t>
            </a:r>
            <a:r>
              <a:rPr lang="en-CA" dirty="0" err="1" smtClean="0"/>
              <a:t>Cdn</a:t>
            </a:r>
            <a:r>
              <a:rPr lang="en-CA" dirty="0" smtClean="0"/>
              <a:t> Parents?</a:t>
            </a:r>
            <a:endParaRPr lang="en-CA" dirty="0"/>
          </a:p>
        </p:txBody>
      </p:sp>
      <p:sp>
        <p:nvSpPr>
          <p:cNvPr id="37" name="TextBox 36"/>
          <p:cNvSpPr txBox="1"/>
          <p:nvPr/>
        </p:nvSpPr>
        <p:spPr>
          <a:xfrm>
            <a:off x="973211" y="1343116"/>
            <a:ext cx="574453" cy="369332"/>
          </a:xfrm>
          <a:prstGeom prst="rect">
            <a:avLst/>
          </a:prstGeom>
          <a:noFill/>
        </p:spPr>
        <p:txBody>
          <a:bodyPr wrap="none" rtlCol="0">
            <a:spAutoFit/>
          </a:bodyPr>
          <a:lstStyle/>
          <a:p>
            <a:r>
              <a:rPr lang="en-CA" dirty="0" smtClean="0"/>
              <a:t>Yes</a:t>
            </a:r>
            <a:endParaRPr lang="en-CA" dirty="0"/>
          </a:p>
        </p:txBody>
      </p:sp>
      <p:cxnSp>
        <p:nvCxnSpPr>
          <p:cNvPr id="41" name="Straight Arrow Connector 40"/>
          <p:cNvCxnSpPr>
            <a:stCxn id="36" idx="2"/>
          </p:cNvCxnSpPr>
          <p:nvPr/>
        </p:nvCxnSpPr>
        <p:spPr>
          <a:xfrm>
            <a:off x="984145" y="1340768"/>
            <a:ext cx="0" cy="399644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4" idx="1"/>
            <a:endCxn id="36" idx="3"/>
          </p:cNvCxnSpPr>
          <p:nvPr/>
        </p:nvCxnSpPr>
        <p:spPr>
          <a:xfrm flipH="1">
            <a:off x="1833373" y="1016732"/>
            <a:ext cx="137047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1833373" y="1340768"/>
            <a:ext cx="1370475" cy="5133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590074" y="2492896"/>
            <a:ext cx="514885" cy="369332"/>
          </a:xfrm>
          <a:prstGeom prst="rect">
            <a:avLst/>
          </a:prstGeom>
          <a:noFill/>
        </p:spPr>
        <p:txBody>
          <a:bodyPr wrap="none" rtlCol="0">
            <a:spAutoFit/>
          </a:bodyPr>
          <a:lstStyle/>
          <a:p>
            <a:r>
              <a:rPr lang="en-CA" dirty="0" smtClean="0"/>
              <a:t>No</a:t>
            </a:r>
            <a:endParaRPr lang="en-CA" dirty="0"/>
          </a:p>
        </p:txBody>
      </p:sp>
      <p:cxnSp>
        <p:nvCxnSpPr>
          <p:cNvPr id="54" name="Straight Arrow Connector 53"/>
          <p:cNvCxnSpPr/>
          <p:nvPr/>
        </p:nvCxnSpPr>
        <p:spPr>
          <a:xfrm>
            <a:off x="4069966" y="2492896"/>
            <a:ext cx="69986" cy="351039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237101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Home Buyer’s Amount	</a:t>
            </a:r>
            <a:endParaRPr lang="en-CA" dirty="0"/>
          </a:p>
        </p:txBody>
      </p:sp>
      <p:sp>
        <p:nvSpPr>
          <p:cNvPr id="3" name="Content Placeholder 2"/>
          <p:cNvSpPr>
            <a:spLocks noGrp="1"/>
          </p:cNvSpPr>
          <p:nvPr>
            <p:ph idx="1"/>
          </p:nvPr>
        </p:nvSpPr>
        <p:spPr/>
        <p:txBody>
          <a:bodyPr>
            <a:normAutofit/>
          </a:bodyPr>
          <a:lstStyle/>
          <a:p>
            <a:r>
              <a:rPr lang="en-CA" dirty="0" smtClean="0"/>
              <a:t>Very </a:t>
            </a:r>
            <a:r>
              <a:rPr lang="en-CA" dirty="0" err="1" smtClean="0"/>
              <a:t>very</a:t>
            </a:r>
            <a:r>
              <a:rPr lang="en-CA" dirty="0" smtClean="0"/>
              <a:t> </a:t>
            </a:r>
            <a:r>
              <a:rPr lang="en-CA" dirty="0" err="1" smtClean="0"/>
              <a:t>very</a:t>
            </a:r>
            <a:r>
              <a:rPr lang="en-CA" dirty="0" smtClean="0"/>
              <a:t> unlikely to come up</a:t>
            </a:r>
          </a:p>
          <a:p>
            <a:r>
              <a:rPr lang="en-CA" dirty="0" smtClean="0"/>
              <a:t>Ask us</a:t>
            </a:r>
          </a:p>
        </p:txBody>
      </p:sp>
    </p:spTree>
    <p:extLst>
      <p:ext uri="{BB962C8B-B14F-4D97-AF65-F5344CB8AC3E}">
        <p14:creationId xmlns:p14="http://schemas.microsoft.com/office/powerpoint/2010/main" val="4240568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7992" y="5229200"/>
            <a:ext cx="7772400" cy="1470025"/>
          </a:xfrm>
        </p:spPr>
        <p:txBody>
          <a:bodyPr/>
          <a:lstStyle/>
          <a:p>
            <a:r>
              <a:rPr lang="en-CA" dirty="0" smtClean="0"/>
              <a:t>	Using				 Pt5</a:t>
            </a:r>
            <a:endParaRPr lang="en-CA" dirty="0"/>
          </a:p>
        </p:txBody>
      </p:sp>
      <p:pic>
        <p:nvPicPr>
          <p:cNvPr id="4098" name="Picture 2" descr="http://www.mortgageslab.com/wp-content/uploads/2012/02/UFi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4376" y="5393010"/>
            <a:ext cx="2667000" cy="1276350"/>
          </a:xfrm>
          <a:prstGeom prst="rect">
            <a:avLst/>
          </a:prstGeom>
          <a:noFill/>
          <a:extLst>
            <a:ext uri="{909E8E84-426E-40DD-AFC4-6F175D3DCCD1}">
              <a14:hiddenFill xmlns:a14="http://schemas.microsoft.com/office/drawing/2010/main">
                <a:solidFill>
                  <a:srgbClr val="FFFFFF"/>
                </a:solidFill>
              </a14:hiddenFill>
            </a:ext>
          </a:extLst>
        </p:spPr>
      </p:pic>
      <p:pic>
        <p:nvPicPr>
          <p:cNvPr id="65538" name="Picture 2" descr="https://scontent-b.xx.fbcdn.net/hphotos-frc3/t1/540785_10151423573815322_592364658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1464991"/>
            <a:ext cx="9180512" cy="688538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940152" y="241455"/>
            <a:ext cx="2258952" cy="369332"/>
          </a:xfrm>
          <a:prstGeom prst="rect">
            <a:avLst/>
          </a:prstGeom>
          <a:solidFill>
            <a:schemeClr val="bg1"/>
          </a:solidFill>
        </p:spPr>
        <p:txBody>
          <a:bodyPr wrap="none" rtlCol="0">
            <a:spAutoFit/>
          </a:bodyPr>
          <a:lstStyle/>
          <a:p>
            <a:r>
              <a:rPr lang="en-CA" dirty="0" smtClean="0"/>
              <a:t>Richmond Hill, ON</a:t>
            </a:r>
            <a:endParaRPr lang="en-CA" dirty="0"/>
          </a:p>
        </p:txBody>
      </p:sp>
    </p:spTree>
    <p:extLst>
      <p:ext uri="{BB962C8B-B14F-4D97-AF65-F5344CB8AC3E}">
        <p14:creationId xmlns:p14="http://schemas.microsoft.com/office/powerpoint/2010/main" val="26425786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Preparing Tax Returns</a:t>
            </a:r>
            <a:endParaRPr lang="en-CA" dirty="0"/>
          </a:p>
        </p:txBody>
      </p:sp>
      <p:sp>
        <p:nvSpPr>
          <p:cNvPr id="3" name="Content Placeholder 2"/>
          <p:cNvSpPr>
            <a:spLocks noGrp="1"/>
          </p:cNvSpPr>
          <p:nvPr>
            <p:ph idx="1"/>
          </p:nvPr>
        </p:nvSpPr>
        <p:spPr/>
        <p:txBody>
          <a:bodyPr>
            <a:normAutofit fontScale="92500"/>
          </a:bodyPr>
          <a:lstStyle/>
          <a:p>
            <a:r>
              <a:rPr lang="en-CA" dirty="0" smtClean="0"/>
              <a:t>We will use a program called UFILE</a:t>
            </a:r>
          </a:p>
          <a:p>
            <a:r>
              <a:rPr lang="en-CA" dirty="0" smtClean="0"/>
              <a:t>UFILE (noun) – a program to prepare returns</a:t>
            </a:r>
          </a:p>
          <a:p>
            <a:r>
              <a:rPr lang="en-CA" dirty="0" smtClean="0"/>
              <a:t>EFILE (verb) – the method through which CRA accepts tax returns from 3</a:t>
            </a:r>
            <a:r>
              <a:rPr lang="en-CA" baseline="30000" dirty="0" smtClean="0"/>
              <a:t>rd</a:t>
            </a:r>
            <a:r>
              <a:rPr lang="en-CA" dirty="0" smtClean="0"/>
              <a:t>-party preparers</a:t>
            </a:r>
          </a:p>
          <a:p>
            <a:endParaRPr lang="en-CA" dirty="0"/>
          </a:p>
          <a:p>
            <a:r>
              <a:rPr lang="en-CA" dirty="0" smtClean="0"/>
              <a:t>We will use </a:t>
            </a:r>
            <a:r>
              <a:rPr lang="en-CA" dirty="0" err="1" smtClean="0"/>
              <a:t>Ufile</a:t>
            </a:r>
            <a:r>
              <a:rPr lang="en-CA" dirty="0" smtClean="0"/>
              <a:t> to EFILE.</a:t>
            </a:r>
          </a:p>
          <a:p>
            <a:r>
              <a:rPr lang="en-CA" dirty="0" smtClean="0"/>
              <a:t>We will use </a:t>
            </a:r>
            <a:r>
              <a:rPr lang="en-CA" dirty="0" err="1" smtClean="0"/>
              <a:t>Ufile</a:t>
            </a:r>
            <a:r>
              <a:rPr lang="en-CA" dirty="0" smtClean="0"/>
              <a:t> to prepare paper returns</a:t>
            </a:r>
          </a:p>
        </p:txBody>
      </p:sp>
    </p:spTree>
    <p:extLst>
      <p:ext uri="{BB962C8B-B14F-4D97-AF65-F5344CB8AC3E}">
        <p14:creationId xmlns:p14="http://schemas.microsoft.com/office/powerpoint/2010/main" val="1084183962"/>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Ontario Credits</a:t>
            </a:r>
            <a:endParaRPr lang="en-CA" dirty="0"/>
          </a:p>
        </p:txBody>
      </p:sp>
      <p:pic>
        <p:nvPicPr>
          <p:cNvPr id="3" name="Picture 2"/>
          <p:cNvPicPr>
            <a:picLocks noChangeAspect="1"/>
          </p:cNvPicPr>
          <p:nvPr/>
        </p:nvPicPr>
        <p:blipFill>
          <a:blip r:embed="rId3"/>
          <a:stretch>
            <a:fillRect/>
          </a:stretch>
        </p:blipFill>
        <p:spPr>
          <a:xfrm>
            <a:off x="25120" y="1611979"/>
            <a:ext cx="9118880" cy="4605424"/>
          </a:xfrm>
          <a:prstGeom prst="rect">
            <a:avLst/>
          </a:prstGeom>
        </p:spPr>
      </p:pic>
    </p:spTree>
    <p:extLst>
      <p:ext uri="{BB962C8B-B14F-4D97-AF65-F5344CB8AC3E}">
        <p14:creationId xmlns:p14="http://schemas.microsoft.com/office/powerpoint/2010/main" val="3605932786"/>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ON-BEN Application for […]</a:t>
            </a:r>
            <a:endParaRPr lang="en-CA" dirty="0"/>
          </a:p>
        </p:txBody>
      </p:sp>
      <p:sp>
        <p:nvSpPr>
          <p:cNvPr id="3" name="Content Placeholder 2"/>
          <p:cNvSpPr>
            <a:spLocks noGrp="1"/>
          </p:cNvSpPr>
          <p:nvPr>
            <p:ph idx="1"/>
          </p:nvPr>
        </p:nvSpPr>
        <p:spPr/>
        <p:txBody>
          <a:bodyPr>
            <a:normAutofit/>
          </a:bodyPr>
          <a:lstStyle/>
          <a:p>
            <a:r>
              <a:rPr lang="en-CA" dirty="0" smtClean="0"/>
              <a:t>Fill in the yes on the second drop-down where it says</a:t>
            </a:r>
          </a:p>
          <a:p>
            <a:pPr lvl="1"/>
            <a:r>
              <a:rPr lang="en-CA" dirty="0" smtClean="0"/>
              <a:t>“Applying for the </a:t>
            </a:r>
            <a:r>
              <a:rPr lang="en-CA" dirty="0" smtClean="0">
                <a:solidFill>
                  <a:srgbClr val="FFC000"/>
                </a:solidFill>
              </a:rPr>
              <a:t>2015</a:t>
            </a:r>
            <a:r>
              <a:rPr lang="en-CA" dirty="0" smtClean="0"/>
              <a:t> Ont. energy and property tax credit”</a:t>
            </a:r>
          </a:p>
          <a:p>
            <a:pPr lvl="1"/>
            <a:r>
              <a:rPr lang="en-CA" dirty="0" smtClean="0">
                <a:solidFill>
                  <a:srgbClr val="92D050"/>
                </a:solidFill>
              </a:rPr>
              <a:t>Will not receive up to $500 worth of credit if you don’t!!!!</a:t>
            </a:r>
          </a:p>
          <a:p>
            <a:r>
              <a:rPr lang="en-CA" dirty="0" smtClean="0"/>
              <a:t>Do not fill the first drop-down list!</a:t>
            </a:r>
          </a:p>
        </p:txBody>
      </p:sp>
    </p:spTree>
    <p:extLst>
      <p:ext uri="{BB962C8B-B14F-4D97-AF65-F5344CB8AC3E}">
        <p14:creationId xmlns:p14="http://schemas.microsoft.com/office/powerpoint/2010/main" val="102653000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ON-BEN Application for […]</a:t>
            </a:r>
            <a:endParaRPr lang="en-CA" dirty="0"/>
          </a:p>
        </p:txBody>
      </p:sp>
      <p:pic>
        <p:nvPicPr>
          <p:cNvPr id="4" name="Picture 3"/>
          <p:cNvPicPr>
            <a:picLocks noChangeAspect="1"/>
          </p:cNvPicPr>
          <p:nvPr/>
        </p:nvPicPr>
        <p:blipFill>
          <a:blip r:embed="rId3"/>
          <a:stretch>
            <a:fillRect/>
          </a:stretch>
        </p:blipFill>
        <p:spPr>
          <a:xfrm>
            <a:off x="-21736" y="1232098"/>
            <a:ext cx="9148294" cy="4645174"/>
          </a:xfrm>
          <a:prstGeom prst="rect">
            <a:avLst/>
          </a:prstGeom>
        </p:spPr>
      </p:pic>
    </p:spTree>
    <p:extLst>
      <p:ext uri="{BB962C8B-B14F-4D97-AF65-F5344CB8AC3E}">
        <p14:creationId xmlns:p14="http://schemas.microsoft.com/office/powerpoint/2010/main" val="4119424532"/>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Ontario Energy and Property Tax Credit (OEPTC</a:t>
            </a:r>
            <a:r>
              <a:rPr lang="en-CA" dirty="0" smtClean="0"/>
              <a:t>)</a:t>
            </a:r>
            <a:endParaRPr lang="en-CA" dirty="0"/>
          </a:p>
        </p:txBody>
      </p:sp>
      <p:sp>
        <p:nvSpPr>
          <p:cNvPr id="3" name="Content Placeholder 2"/>
          <p:cNvSpPr>
            <a:spLocks noGrp="1"/>
          </p:cNvSpPr>
          <p:nvPr>
            <p:ph idx="1"/>
          </p:nvPr>
        </p:nvSpPr>
        <p:spPr/>
        <p:txBody>
          <a:bodyPr>
            <a:normAutofit/>
          </a:bodyPr>
          <a:lstStyle/>
          <a:p>
            <a:r>
              <a:rPr lang="en-CA" dirty="0"/>
              <a:t>Residence</a:t>
            </a:r>
            <a:endParaRPr lang="en-CA" dirty="0" smtClean="0"/>
          </a:p>
          <a:p>
            <a:pPr lvl="1"/>
            <a:r>
              <a:rPr lang="en-CA" dirty="0" smtClean="0"/>
              <a:t>Don’t need receipt</a:t>
            </a:r>
          </a:p>
          <a:p>
            <a:pPr lvl="1"/>
            <a:r>
              <a:rPr lang="en-CA" dirty="0" smtClean="0"/>
              <a:t>Don’t need amounts paid</a:t>
            </a:r>
          </a:p>
          <a:p>
            <a:pPr lvl="1"/>
            <a:r>
              <a:rPr lang="en-CA" dirty="0" smtClean="0"/>
              <a:t>Client will get $25 </a:t>
            </a:r>
            <a:r>
              <a:rPr lang="en-CA" dirty="0" smtClean="0">
                <a:solidFill>
                  <a:schemeClr val="tx1">
                    <a:lumMod val="65000"/>
                  </a:schemeClr>
                </a:solidFill>
              </a:rPr>
              <a:t>paid out separately from tax return</a:t>
            </a:r>
          </a:p>
        </p:txBody>
      </p:sp>
    </p:spTree>
    <p:extLst>
      <p:ext uri="{BB962C8B-B14F-4D97-AF65-F5344CB8AC3E}">
        <p14:creationId xmlns:p14="http://schemas.microsoft.com/office/powerpoint/2010/main" val="1788502206"/>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Designated Student Residence</a:t>
            </a:r>
            <a:endParaRPr lang="en-CA" dirty="0"/>
          </a:p>
        </p:txBody>
      </p:sp>
      <p:pic>
        <p:nvPicPr>
          <p:cNvPr id="4" name="Content Placeholder 3"/>
          <p:cNvPicPr>
            <a:picLocks noGrp="1" noChangeAspect="1"/>
          </p:cNvPicPr>
          <p:nvPr>
            <p:ph idx="1"/>
          </p:nvPr>
        </p:nvPicPr>
        <p:blipFill>
          <a:blip r:embed="rId2"/>
          <a:stretch>
            <a:fillRect/>
          </a:stretch>
        </p:blipFill>
        <p:spPr>
          <a:xfrm>
            <a:off x="147855" y="1412776"/>
            <a:ext cx="8982417" cy="4536504"/>
          </a:xfrm>
          <a:prstGeom prst="rect">
            <a:avLst/>
          </a:prstGeom>
        </p:spPr>
      </p:pic>
    </p:spTree>
    <p:extLst>
      <p:ext uri="{BB962C8B-B14F-4D97-AF65-F5344CB8AC3E}">
        <p14:creationId xmlns:p14="http://schemas.microsoft.com/office/powerpoint/2010/main" val="4004149303"/>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Ontario Energy and Property Tax Credit (OEPTC)</a:t>
            </a:r>
            <a:endParaRPr lang="en-CA" dirty="0"/>
          </a:p>
        </p:txBody>
      </p:sp>
      <p:sp>
        <p:nvSpPr>
          <p:cNvPr id="3" name="Content Placeholder 2"/>
          <p:cNvSpPr>
            <a:spLocks noGrp="1"/>
          </p:cNvSpPr>
          <p:nvPr>
            <p:ph idx="1"/>
          </p:nvPr>
        </p:nvSpPr>
        <p:spPr/>
        <p:txBody>
          <a:bodyPr>
            <a:normAutofit fontScale="85000" lnSpcReduction="20000"/>
          </a:bodyPr>
          <a:lstStyle/>
          <a:p>
            <a:r>
              <a:rPr lang="en-CA" dirty="0"/>
              <a:t>Rent / </a:t>
            </a:r>
            <a:r>
              <a:rPr lang="en-CA" dirty="0" smtClean="0"/>
              <a:t>Sublet </a:t>
            </a:r>
            <a:r>
              <a:rPr lang="en-CA" dirty="0" smtClean="0">
                <a:solidFill>
                  <a:srgbClr val="FF0000"/>
                </a:solidFill>
              </a:rPr>
              <a:t>(often REVIEWED by CRA)</a:t>
            </a:r>
          </a:p>
          <a:p>
            <a:pPr lvl="1"/>
            <a:r>
              <a:rPr lang="en-CA" dirty="0" smtClean="0"/>
              <a:t>Client has receipt: OK!</a:t>
            </a:r>
          </a:p>
          <a:p>
            <a:pPr lvl="1"/>
            <a:r>
              <a:rPr lang="en-CA" dirty="0" smtClean="0"/>
              <a:t>Client paid by cheque: OK!</a:t>
            </a:r>
          </a:p>
          <a:p>
            <a:pPr lvl="2"/>
            <a:r>
              <a:rPr lang="en-CA" dirty="0" smtClean="0"/>
              <a:t>They can get cheque copies from the bank as proof</a:t>
            </a:r>
          </a:p>
          <a:p>
            <a:pPr lvl="1"/>
            <a:r>
              <a:rPr lang="en-CA" dirty="0" smtClean="0"/>
              <a:t>Client has neither: Not OK!</a:t>
            </a:r>
          </a:p>
          <a:p>
            <a:pPr lvl="2"/>
            <a:r>
              <a:rPr lang="en-CA" dirty="0" smtClean="0"/>
              <a:t>Life lesson: ALWAYS pay rent using cheques!</a:t>
            </a:r>
          </a:p>
          <a:p>
            <a:pPr lvl="2"/>
            <a:r>
              <a:rPr lang="en-CA" dirty="0" smtClean="0"/>
              <a:t>Suggest they ask for a receipt</a:t>
            </a:r>
          </a:p>
          <a:p>
            <a:pPr lvl="2"/>
            <a:r>
              <a:rPr lang="en-CA" dirty="0" smtClean="0"/>
              <a:t>Ask them if they think they can get a receipt and claim only if they think they can</a:t>
            </a:r>
          </a:p>
          <a:p>
            <a:pPr lvl="1"/>
            <a:r>
              <a:rPr lang="en-CA" dirty="0" smtClean="0">
                <a:solidFill>
                  <a:srgbClr val="FF0000"/>
                </a:solidFill>
              </a:rPr>
              <a:t>Client can get </a:t>
            </a:r>
            <a:r>
              <a:rPr lang="en-CA" b="1" dirty="0" smtClean="0">
                <a:solidFill>
                  <a:srgbClr val="FF0000"/>
                </a:solidFill>
              </a:rPr>
              <a:t>LOTS</a:t>
            </a:r>
            <a:r>
              <a:rPr lang="en-CA" dirty="0" smtClean="0">
                <a:solidFill>
                  <a:srgbClr val="FF0000"/>
                </a:solidFill>
              </a:rPr>
              <a:t> of money back from the OEPTC (up to $500!)</a:t>
            </a:r>
          </a:p>
          <a:p>
            <a:pPr lvl="1"/>
            <a:r>
              <a:rPr lang="en-CA" dirty="0" smtClean="0"/>
              <a:t>Ontario Only</a:t>
            </a:r>
          </a:p>
          <a:p>
            <a:pPr lvl="2"/>
            <a:r>
              <a:rPr lang="en-CA" dirty="0" smtClean="0"/>
              <a:t>Co-op in Calgary? Sorry out of luck!</a:t>
            </a:r>
          </a:p>
        </p:txBody>
      </p:sp>
    </p:spTree>
    <p:extLst>
      <p:ext uri="{BB962C8B-B14F-4D97-AF65-F5344CB8AC3E}">
        <p14:creationId xmlns:p14="http://schemas.microsoft.com/office/powerpoint/2010/main" val="1660585639"/>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Ontario Energy and Property Tax Credit (OEPTC)</a:t>
            </a:r>
            <a:endParaRPr lang="en-CA" dirty="0"/>
          </a:p>
        </p:txBody>
      </p:sp>
      <p:sp>
        <p:nvSpPr>
          <p:cNvPr id="3" name="Content Placeholder 2"/>
          <p:cNvSpPr>
            <a:spLocks noGrp="1"/>
          </p:cNvSpPr>
          <p:nvPr>
            <p:ph idx="1"/>
          </p:nvPr>
        </p:nvSpPr>
        <p:spPr/>
        <p:txBody>
          <a:bodyPr>
            <a:normAutofit lnSpcReduction="10000"/>
          </a:bodyPr>
          <a:lstStyle/>
          <a:p>
            <a:r>
              <a:rPr lang="en-CA" dirty="0" smtClean="0"/>
              <a:t>Only rent costs paid</a:t>
            </a:r>
          </a:p>
          <a:p>
            <a:r>
              <a:rPr lang="en-CA" dirty="0" smtClean="0"/>
              <a:t>Can’t claim hydro</a:t>
            </a:r>
          </a:p>
          <a:p>
            <a:pPr lvl="1"/>
            <a:r>
              <a:rPr lang="en-CA" dirty="0" smtClean="0"/>
              <a:t>If lease includes hydro, no adjustment necessary!</a:t>
            </a:r>
          </a:p>
          <a:p>
            <a:r>
              <a:rPr lang="en-CA" dirty="0" smtClean="0"/>
              <a:t>No other costs claimable</a:t>
            </a:r>
          </a:p>
          <a:p>
            <a:r>
              <a:rPr lang="en-CA" dirty="0" smtClean="0"/>
              <a:t>Sublet:</a:t>
            </a:r>
          </a:p>
          <a:p>
            <a:pPr lvl="1"/>
            <a:r>
              <a:rPr lang="en-CA" dirty="0" smtClean="0"/>
              <a:t>Claim with receipt from </a:t>
            </a:r>
            <a:r>
              <a:rPr lang="en-CA" dirty="0" err="1" smtClean="0"/>
              <a:t>sublettor</a:t>
            </a:r>
            <a:endParaRPr lang="en-CA" dirty="0" smtClean="0"/>
          </a:p>
          <a:p>
            <a:pPr lvl="1"/>
            <a:r>
              <a:rPr lang="en-CA" dirty="0" err="1" smtClean="0"/>
              <a:t>Sublettor</a:t>
            </a:r>
            <a:r>
              <a:rPr lang="en-CA" dirty="0" smtClean="0"/>
              <a:t> does not have to claim rental income</a:t>
            </a:r>
          </a:p>
        </p:txBody>
      </p:sp>
    </p:spTree>
    <p:extLst>
      <p:ext uri="{BB962C8B-B14F-4D97-AF65-F5344CB8AC3E}">
        <p14:creationId xmlns:p14="http://schemas.microsoft.com/office/powerpoint/2010/main" val="1314902620"/>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Renting in Ontario</a:t>
            </a:r>
            <a:endParaRPr lang="en-CA" dirty="0"/>
          </a:p>
        </p:txBody>
      </p:sp>
      <p:pic>
        <p:nvPicPr>
          <p:cNvPr id="8" name="Picture 7"/>
          <p:cNvPicPr>
            <a:picLocks noChangeAspect="1"/>
          </p:cNvPicPr>
          <p:nvPr/>
        </p:nvPicPr>
        <p:blipFill>
          <a:blip r:embed="rId2"/>
          <a:stretch>
            <a:fillRect/>
          </a:stretch>
        </p:blipFill>
        <p:spPr>
          <a:xfrm>
            <a:off x="0" y="1417638"/>
            <a:ext cx="9140584" cy="4623642"/>
          </a:xfrm>
          <a:prstGeom prst="rect">
            <a:avLst/>
          </a:prstGeom>
        </p:spPr>
      </p:pic>
    </p:spTree>
    <p:extLst>
      <p:ext uri="{BB962C8B-B14F-4D97-AF65-F5344CB8AC3E}">
        <p14:creationId xmlns:p14="http://schemas.microsoft.com/office/powerpoint/2010/main" val="1300175822"/>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Ontario Energy and Property Tax Credit (OEPTC)</a:t>
            </a:r>
            <a:endParaRPr lang="en-CA" dirty="0"/>
          </a:p>
        </p:txBody>
      </p:sp>
      <p:sp>
        <p:nvSpPr>
          <p:cNvPr id="3" name="Content Placeholder 2"/>
          <p:cNvSpPr>
            <a:spLocks noGrp="1"/>
          </p:cNvSpPr>
          <p:nvPr>
            <p:ph idx="1"/>
          </p:nvPr>
        </p:nvSpPr>
        <p:spPr/>
        <p:txBody>
          <a:bodyPr>
            <a:normAutofit lnSpcReduction="10000"/>
          </a:bodyPr>
          <a:lstStyle/>
          <a:p>
            <a:r>
              <a:rPr lang="en-CA" dirty="0" smtClean="0"/>
              <a:t>Property Tax</a:t>
            </a:r>
          </a:p>
          <a:p>
            <a:pPr lvl="1"/>
            <a:r>
              <a:rPr lang="en-CA" dirty="0" smtClean="0"/>
              <a:t>We don’t need receipt, not needed to file return, just the amount</a:t>
            </a:r>
            <a:endParaRPr lang="en-CA" dirty="0"/>
          </a:p>
          <a:p>
            <a:pPr lvl="1"/>
            <a:r>
              <a:rPr lang="en-CA" dirty="0" smtClean="0"/>
              <a:t>Need the actual amount required (for Toronto, these come out halfway through the year I *think*), NOT the estimates that they give at the start of the year</a:t>
            </a:r>
          </a:p>
          <a:p>
            <a:pPr lvl="1"/>
            <a:r>
              <a:rPr lang="en-CA" dirty="0" smtClean="0"/>
              <a:t>If you do see a document, there will be a VERY clear line that says total property tax for 2013</a:t>
            </a:r>
          </a:p>
        </p:txBody>
      </p:sp>
    </p:spTree>
    <p:extLst>
      <p:ext uri="{BB962C8B-B14F-4D97-AF65-F5344CB8AC3E}">
        <p14:creationId xmlns:p14="http://schemas.microsoft.com/office/powerpoint/2010/main" val="1342142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Another Case!</a:t>
            </a:r>
            <a:endParaRPr lang="en-CA" dirty="0"/>
          </a:p>
        </p:txBody>
      </p:sp>
      <p:sp>
        <p:nvSpPr>
          <p:cNvPr id="3" name="Content Placeholder 2"/>
          <p:cNvSpPr>
            <a:spLocks noGrp="1"/>
          </p:cNvSpPr>
          <p:nvPr>
            <p:ph idx="1"/>
          </p:nvPr>
        </p:nvSpPr>
        <p:spPr/>
        <p:txBody>
          <a:bodyPr>
            <a:normAutofit fontScale="77500" lnSpcReduction="20000"/>
          </a:bodyPr>
          <a:lstStyle/>
          <a:p>
            <a:r>
              <a:rPr lang="en-CA" dirty="0" smtClean="0"/>
              <a:t>Name: Anna Liang (SIN 333-333-334) – July 11, 1994</a:t>
            </a:r>
          </a:p>
          <a:p>
            <a:r>
              <a:rPr lang="en-CA" dirty="0" smtClean="0"/>
              <a:t>No tuition, no income, not first time filing</a:t>
            </a:r>
          </a:p>
          <a:p>
            <a:r>
              <a:rPr lang="en-CA" dirty="0" smtClean="0"/>
              <a:t>Rent: 604-202 Lester St, Waterloo, ON, N2L 3W4</a:t>
            </a:r>
          </a:p>
          <a:p>
            <a:pPr lvl="1"/>
            <a:r>
              <a:rPr lang="en-CA" dirty="0" smtClean="0"/>
              <a:t>Landlord: KW4RENT</a:t>
            </a:r>
          </a:p>
          <a:p>
            <a:pPr lvl="1"/>
            <a:r>
              <a:rPr lang="en-CA" dirty="0" smtClean="0"/>
              <a:t>September 1, 2014 – August 1, 2015</a:t>
            </a:r>
          </a:p>
          <a:p>
            <a:pPr lvl="1"/>
            <a:r>
              <a:rPr lang="en-CA" dirty="0" smtClean="0"/>
              <a:t>Paid:</a:t>
            </a:r>
          </a:p>
          <a:p>
            <a:pPr lvl="2"/>
            <a:r>
              <a:rPr lang="en-CA" dirty="0" smtClean="0"/>
              <a:t>Rent: $700 / </a:t>
            </a:r>
            <a:r>
              <a:rPr lang="en-CA" dirty="0" err="1" smtClean="0"/>
              <a:t>mo</a:t>
            </a:r>
            <a:endParaRPr lang="en-CA" dirty="0" smtClean="0"/>
          </a:p>
          <a:p>
            <a:pPr lvl="2"/>
            <a:r>
              <a:rPr lang="en-CA" dirty="0" smtClean="0"/>
              <a:t>Hydro: $50 / </a:t>
            </a:r>
            <a:r>
              <a:rPr lang="en-CA" dirty="0" err="1" smtClean="0"/>
              <a:t>mo</a:t>
            </a:r>
            <a:endParaRPr lang="en-CA" dirty="0" smtClean="0"/>
          </a:p>
          <a:p>
            <a:pPr lvl="2"/>
            <a:r>
              <a:rPr lang="en-CA" dirty="0" smtClean="0"/>
              <a:t>Internet $25 / </a:t>
            </a:r>
            <a:r>
              <a:rPr lang="en-CA" dirty="0" err="1" smtClean="0"/>
              <a:t>mo</a:t>
            </a:r>
            <a:endParaRPr lang="en-CA" dirty="0" smtClean="0"/>
          </a:p>
          <a:p>
            <a:pPr lvl="2"/>
            <a:r>
              <a:rPr lang="en-CA" dirty="0" smtClean="0"/>
              <a:t>Damage Deposit: $200</a:t>
            </a:r>
          </a:p>
          <a:p>
            <a:r>
              <a:rPr lang="en-CA" dirty="0" smtClean="0"/>
              <a:t>Lived in MKV for Sept 1, 2015 – Apr 30, 2016</a:t>
            </a:r>
          </a:p>
          <a:p>
            <a:pPr lvl="1"/>
            <a:r>
              <a:rPr lang="en-CA" dirty="0" smtClean="0"/>
              <a:t>Paid $800 / </a:t>
            </a:r>
            <a:r>
              <a:rPr lang="en-CA" dirty="0" err="1" smtClean="0"/>
              <a:t>mo</a:t>
            </a:r>
            <a:r>
              <a:rPr lang="en-CA" dirty="0" smtClean="0"/>
              <a:t> for residence</a:t>
            </a:r>
          </a:p>
          <a:p>
            <a:endParaRPr lang="en-CA" dirty="0"/>
          </a:p>
        </p:txBody>
      </p:sp>
    </p:spTree>
    <p:extLst>
      <p:ext uri="{BB962C8B-B14F-4D97-AF65-F5344CB8AC3E}">
        <p14:creationId xmlns:p14="http://schemas.microsoft.com/office/powerpoint/2010/main" val="33552328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EFILE</a:t>
            </a:r>
            <a:endParaRPr lang="en-CA" dirty="0"/>
          </a:p>
        </p:txBody>
      </p:sp>
      <p:sp>
        <p:nvSpPr>
          <p:cNvPr id="3" name="Content Placeholder 2"/>
          <p:cNvSpPr>
            <a:spLocks noGrp="1"/>
          </p:cNvSpPr>
          <p:nvPr>
            <p:ph idx="1"/>
          </p:nvPr>
        </p:nvSpPr>
        <p:spPr/>
        <p:txBody>
          <a:bodyPr>
            <a:normAutofit/>
          </a:bodyPr>
          <a:lstStyle/>
          <a:p>
            <a:r>
              <a:rPr lang="en-CA" dirty="0" smtClean="0"/>
              <a:t>Prepare return</a:t>
            </a:r>
          </a:p>
          <a:p>
            <a:r>
              <a:rPr lang="en-CA" dirty="0" smtClean="0"/>
              <a:t>EFILE return</a:t>
            </a:r>
          </a:p>
          <a:p>
            <a:pPr lvl="1"/>
            <a:r>
              <a:rPr lang="en-CA" dirty="0" smtClean="0"/>
              <a:t>Sends all necessary information to CRA</a:t>
            </a:r>
          </a:p>
          <a:p>
            <a:pPr lvl="1"/>
            <a:r>
              <a:rPr lang="en-CA" dirty="0" smtClean="0"/>
              <a:t>Taxpayer doesn’t have to mail anything in, but MUST keep all records for 6 years</a:t>
            </a:r>
          </a:p>
          <a:p>
            <a:r>
              <a:rPr lang="en-CA" dirty="0" smtClean="0"/>
              <a:t>Give PDF copy of return via USB/email</a:t>
            </a:r>
          </a:p>
          <a:p>
            <a:r>
              <a:rPr lang="en-CA" dirty="0" smtClean="0"/>
              <a:t>Return processed faster (</a:t>
            </a:r>
            <a:r>
              <a:rPr lang="en-CA" dirty="0" err="1" smtClean="0"/>
              <a:t>eg</a:t>
            </a:r>
            <a:r>
              <a:rPr lang="en-CA" dirty="0" smtClean="0"/>
              <a:t>. refunds!)</a:t>
            </a:r>
          </a:p>
          <a:p>
            <a:r>
              <a:rPr lang="en-CA" dirty="0" smtClean="0">
                <a:solidFill>
                  <a:srgbClr val="FF0000"/>
                </a:solidFill>
              </a:rPr>
              <a:t>Not everyone is eligible</a:t>
            </a:r>
          </a:p>
          <a:p>
            <a:endParaRPr lang="en-CA" dirty="0" smtClean="0"/>
          </a:p>
        </p:txBody>
      </p:sp>
    </p:spTree>
    <p:extLst>
      <p:ext uri="{BB962C8B-B14F-4D97-AF65-F5344CB8AC3E}">
        <p14:creationId xmlns:p14="http://schemas.microsoft.com/office/powerpoint/2010/main" val="459284142"/>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Fitness/Arts Credit</a:t>
            </a:r>
            <a:endParaRPr lang="en-CA" dirty="0"/>
          </a:p>
        </p:txBody>
      </p:sp>
      <p:sp>
        <p:nvSpPr>
          <p:cNvPr id="3" name="Content Placeholder 2"/>
          <p:cNvSpPr>
            <a:spLocks noGrp="1"/>
          </p:cNvSpPr>
          <p:nvPr>
            <p:ph idx="1"/>
          </p:nvPr>
        </p:nvSpPr>
        <p:spPr/>
        <p:txBody>
          <a:bodyPr>
            <a:normAutofit/>
          </a:bodyPr>
          <a:lstStyle/>
          <a:p>
            <a:r>
              <a:rPr lang="en-CA" dirty="0" smtClean="0"/>
              <a:t>Go to the child’s ‘interview’ and enter information there</a:t>
            </a:r>
          </a:p>
          <a:p>
            <a:r>
              <a:rPr lang="en-CA" dirty="0" smtClean="0"/>
              <a:t>Claim up to $1,000 (for Ontarians) in Fitness</a:t>
            </a:r>
          </a:p>
          <a:p>
            <a:r>
              <a:rPr lang="en-CA" dirty="0" smtClean="0"/>
              <a:t>$500 in Arts</a:t>
            </a:r>
          </a:p>
          <a:p>
            <a:r>
              <a:rPr lang="en-CA" dirty="0" smtClean="0"/>
              <a:t>Don’t need to submit receipts</a:t>
            </a:r>
          </a:p>
        </p:txBody>
      </p:sp>
    </p:spTree>
    <p:extLst>
      <p:ext uri="{BB962C8B-B14F-4D97-AF65-F5344CB8AC3E}">
        <p14:creationId xmlns:p14="http://schemas.microsoft.com/office/powerpoint/2010/main" val="820882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Family Tax Cut</a:t>
            </a:r>
            <a:endParaRPr lang="en-CA" dirty="0"/>
          </a:p>
        </p:txBody>
      </p:sp>
      <p:sp>
        <p:nvSpPr>
          <p:cNvPr id="3" name="Content Placeholder 2"/>
          <p:cNvSpPr>
            <a:spLocks noGrp="1"/>
          </p:cNvSpPr>
          <p:nvPr>
            <p:ph idx="1"/>
          </p:nvPr>
        </p:nvSpPr>
        <p:spPr/>
        <p:txBody>
          <a:bodyPr>
            <a:normAutofit/>
          </a:bodyPr>
          <a:lstStyle/>
          <a:p>
            <a:r>
              <a:rPr lang="en-CA" dirty="0" smtClean="0"/>
              <a:t>Tax cut for rich people</a:t>
            </a:r>
          </a:p>
          <a:p>
            <a:endParaRPr lang="en-CA" dirty="0" smtClean="0"/>
          </a:p>
        </p:txBody>
      </p:sp>
    </p:spTree>
    <p:extLst>
      <p:ext uri="{BB962C8B-B14F-4D97-AF65-F5344CB8AC3E}">
        <p14:creationId xmlns:p14="http://schemas.microsoft.com/office/powerpoint/2010/main" val="4061192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lh3.googleusercontent.com/0wuZaGJYt72kT4ApBzdOdXx6D4X8cjpo2ssAxc2uKyGW7Oifmmow8tAjEqqepeHTw_JAUtNfe94pH7eyLOxMcVdyau1VsOJsMf9Sl0JJRRFpeQ-EgthFjzAhbfCWvkfJwtyN65sxOMBcv_pQaBKdhmq9sJOPH3ayHU58svaLHR3wvbOuezLyz_0WgfohloNimblX2Lto3xjNb_ltF8qSda4A9DXixH5wgNmTpeQ7cZAmwVsf0YDC_2scfmBVKN4D61tGOdUfHgHVQTT6Ifd_OncsMleciH1dd4FsGpkf8Aj8g62UI6DWqgsnVDzGB08aPX2Bd1iAqQpgkG5o-hRoI40O6i_grn025BpXPilvIaW6qsaS64wT_nd5sqhPOP9d-JtpzSIRzPA1eAN91c49ffCnd81SdrG0PfKYKL4S6Y7ANiR6muz9gVhyeRM16XBojhgcpmLejiEoO14SoYdo1MYpih4BdBeWZTQmDZq2zKMmxYe7sok-jNfZoGJLT1Z18Tz7gvsil5-soH5MFBc05l8j7F676oFVuUVbW2vGseo-t84IXJbzcEGMN90iA5U0xqo_=w852-h639-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698" y="-828852"/>
            <a:ext cx="8115300" cy="60864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63148" y="5271343"/>
            <a:ext cx="7772400" cy="1470025"/>
          </a:xfrm>
        </p:spPr>
        <p:txBody>
          <a:bodyPr/>
          <a:lstStyle/>
          <a:p>
            <a:r>
              <a:rPr lang="en-CA" dirty="0" smtClean="0"/>
              <a:t>Last Random Topics</a:t>
            </a:r>
            <a:endParaRPr lang="en-CA" dirty="0"/>
          </a:p>
        </p:txBody>
      </p:sp>
      <p:sp>
        <p:nvSpPr>
          <p:cNvPr id="7" name="TextBox 6"/>
          <p:cNvSpPr txBox="1"/>
          <p:nvPr/>
        </p:nvSpPr>
        <p:spPr>
          <a:xfrm>
            <a:off x="5990766" y="260648"/>
            <a:ext cx="2480166" cy="369332"/>
          </a:xfrm>
          <a:prstGeom prst="rect">
            <a:avLst/>
          </a:prstGeom>
          <a:solidFill>
            <a:schemeClr val="bg1"/>
          </a:solidFill>
        </p:spPr>
        <p:txBody>
          <a:bodyPr wrap="none" rtlCol="0">
            <a:spAutoFit/>
          </a:bodyPr>
          <a:lstStyle/>
          <a:p>
            <a:r>
              <a:rPr lang="en-CA" dirty="0" smtClean="0"/>
              <a:t>Fake Stonehenge, OR</a:t>
            </a:r>
            <a:endParaRPr lang="en-CA" dirty="0"/>
          </a:p>
        </p:txBody>
      </p:sp>
    </p:spTree>
    <p:extLst>
      <p:ext uri="{BB962C8B-B14F-4D97-AF65-F5344CB8AC3E}">
        <p14:creationId xmlns:p14="http://schemas.microsoft.com/office/powerpoint/2010/main" val="3113503629"/>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Application for an ITN</a:t>
            </a:r>
            <a:endParaRPr lang="en-CA" dirty="0"/>
          </a:p>
        </p:txBody>
      </p:sp>
      <p:sp>
        <p:nvSpPr>
          <p:cNvPr id="3" name="Content Placeholder 2"/>
          <p:cNvSpPr>
            <a:spLocks noGrp="1"/>
          </p:cNvSpPr>
          <p:nvPr>
            <p:ph idx="1"/>
          </p:nvPr>
        </p:nvSpPr>
        <p:spPr/>
        <p:txBody>
          <a:bodyPr>
            <a:normAutofit/>
          </a:bodyPr>
          <a:lstStyle/>
          <a:p>
            <a:r>
              <a:rPr lang="en-CA" dirty="0" smtClean="0"/>
              <a:t>Individual Tax Number (for non-residents)</a:t>
            </a:r>
          </a:p>
          <a:p>
            <a:r>
              <a:rPr lang="en-CA" dirty="0" smtClean="0"/>
              <a:t>For people who </a:t>
            </a:r>
            <a:r>
              <a:rPr lang="en-CA" b="1" dirty="0" smtClean="0"/>
              <a:t>aren’t</a:t>
            </a:r>
            <a:r>
              <a:rPr lang="en-CA" dirty="0" smtClean="0"/>
              <a:t> eligible for a SIN and don’t already have an ITN</a:t>
            </a:r>
          </a:p>
          <a:p>
            <a:r>
              <a:rPr lang="en-CA" dirty="0">
                <a:hlinkClick r:id="rId3"/>
              </a:rPr>
              <a:t>http://</a:t>
            </a:r>
            <a:r>
              <a:rPr lang="en-CA" dirty="0" smtClean="0">
                <a:hlinkClick r:id="rId3"/>
              </a:rPr>
              <a:t>www.cra-arc.gc.ca/E/pbg/tf/t1261/README.html</a:t>
            </a:r>
            <a:endParaRPr lang="en-CA" dirty="0" smtClean="0"/>
          </a:p>
          <a:p>
            <a:r>
              <a:rPr lang="en-CA" dirty="0" smtClean="0"/>
              <a:t>Complete but don’t sign!</a:t>
            </a:r>
          </a:p>
          <a:p>
            <a:r>
              <a:rPr lang="en-CA" dirty="0" smtClean="0"/>
              <a:t>Needs to be certified (see next slide)</a:t>
            </a:r>
          </a:p>
          <a:p>
            <a:pPr lvl="2"/>
            <a:endParaRPr lang="en-CA" dirty="0" smtClean="0"/>
          </a:p>
        </p:txBody>
      </p:sp>
    </p:spTree>
    <p:extLst>
      <p:ext uri="{BB962C8B-B14F-4D97-AF65-F5344CB8AC3E}">
        <p14:creationId xmlns:p14="http://schemas.microsoft.com/office/powerpoint/2010/main" val="3618930602"/>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Application for an ITN</a:t>
            </a:r>
            <a:endParaRPr lang="en-CA" dirty="0"/>
          </a:p>
        </p:txBody>
      </p:sp>
      <p:sp>
        <p:nvSpPr>
          <p:cNvPr id="3" name="Content Placeholder 2"/>
          <p:cNvSpPr>
            <a:spLocks noGrp="1"/>
          </p:cNvSpPr>
          <p:nvPr>
            <p:ph idx="1"/>
          </p:nvPr>
        </p:nvSpPr>
        <p:spPr/>
        <p:txBody>
          <a:bodyPr>
            <a:normAutofit/>
          </a:bodyPr>
          <a:lstStyle/>
          <a:p>
            <a:r>
              <a:rPr lang="en-CA" dirty="0" smtClean="0"/>
              <a:t>Meet a Commissioner of Oaths:</a:t>
            </a:r>
          </a:p>
          <a:p>
            <a:r>
              <a:rPr lang="en-CA" dirty="0">
                <a:hlinkClick r:id="rId3"/>
              </a:rPr>
              <a:t>https://</a:t>
            </a:r>
            <a:r>
              <a:rPr lang="en-CA" dirty="0" smtClean="0">
                <a:hlinkClick r:id="rId3"/>
              </a:rPr>
              <a:t>uwaterloo.ca/secretariat-general-counsel/notaries-and-commissioners-taking-affidavits</a:t>
            </a:r>
            <a:endParaRPr lang="en-CA" dirty="0" smtClean="0"/>
          </a:p>
          <a:p>
            <a:r>
              <a:rPr lang="en-CA" dirty="0" smtClean="0"/>
              <a:t>Bring:</a:t>
            </a:r>
          </a:p>
          <a:p>
            <a:pPr lvl="1"/>
            <a:r>
              <a:rPr lang="en-CA" dirty="0" smtClean="0"/>
              <a:t>Form (unsigned)</a:t>
            </a:r>
          </a:p>
          <a:p>
            <a:pPr lvl="1"/>
            <a:r>
              <a:rPr lang="en-CA" sz="2600" dirty="0" smtClean="0"/>
              <a:t>Original </a:t>
            </a:r>
            <a:r>
              <a:rPr lang="en-CA" sz="2600" dirty="0" err="1" smtClean="0"/>
              <a:t>Watcard</a:t>
            </a:r>
            <a:r>
              <a:rPr lang="en-CA" sz="2600" dirty="0" smtClean="0"/>
              <a:t> + 2x photocopies (</a:t>
            </a:r>
            <a:r>
              <a:rPr lang="en-CA" sz="2600" dirty="0" err="1" smtClean="0"/>
              <a:t>front+back</a:t>
            </a:r>
            <a:r>
              <a:rPr lang="en-CA" sz="2600" dirty="0" smtClean="0"/>
              <a:t>)</a:t>
            </a:r>
          </a:p>
          <a:p>
            <a:pPr lvl="1"/>
            <a:r>
              <a:rPr lang="en-CA" dirty="0" smtClean="0"/>
              <a:t>Original + 2x photocopies of a supporting doc</a:t>
            </a:r>
          </a:p>
        </p:txBody>
      </p:sp>
    </p:spTree>
    <p:extLst>
      <p:ext uri="{BB962C8B-B14F-4D97-AF65-F5344CB8AC3E}">
        <p14:creationId xmlns:p14="http://schemas.microsoft.com/office/powerpoint/2010/main" val="2625777267"/>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Application for an ITN</a:t>
            </a:r>
            <a:endParaRPr lang="en-CA" dirty="0"/>
          </a:p>
        </p:txBody>
      </p:sp>
      <p:sp>
        <p:nvSpPr>
          <p:cNvPr id="3" name="Content Placeholder 2"/>
          <p:cNvSpPr>
            <a:spLocks noGrp="1"/>
          </p:cNvSpPr>
          <p:nvPr>
            <p:ph idx="1"/>
          </p:nvPr>
        </p:nvSpPr>
        <p:spPr/>
        <p:txBody>
          <a:bodyPr>
            <a:normAutofit fontScale="92500"/>
          </a:bodyPr>
          <a:lstStyle/>
          <a:p>
            <a:r>
              <a:rPr lang="en-CA" dirty="0" smtClean="0"/>
              <a:t>Completing the Return:</a:t>
            </a:r>
          </a:p>
          <a:p>
            <a:pPr lvl="1"/>
            <a:r>
              <a:rPr lang="en-CA" dirty="0" smtClean="0"/>
              <a:t>Use 333-333-334 as the SIN and tell them to white it out after printing (if they are confused / English is not good, please show them white-out)</a:t>
            </a:r>
          </a:p>
          <a:p>
            <a:r>
              <a:rPr lang="en-CA" dirty="0" smtClean="0"/>
              <a:t>Other Issues:</a:t>
            </a:r>
          </a:p>
          <a:p>
            <a:pPr lvl="1"/>
            <a:r>
              <a:rPr lang="en-CA" dirty="0" smtClean="0"/>
              <a:t>Important that their </a:t>
            </a:r>
            <a:r>
              <a:rPr lang="en-CA" b="1" dirty="0" smtClean="0"/>
              <a:t>mailing address </a:t>
            </a:r>
            <a:r>
              <a:rPr lang="en-CA" dirty="0" smtClean="0"/>
              <a:t>is good for at least a year! – only way to get the ITN so that you can file next year!</a:t>
            </a:r>
          </a:p>
          <a:p>
            <a:pPr lvl="1"/>
            <a:r>
              <a:rPr lang="en-CA" dirty="0" smtClean="0"/>
              <a:t>It takes a long time to process the first return (1/2 a year on average)</a:t>
            </a:r>
          </a:p>
        </p:txBody>
      </p:sp>
    </p:spTree>
    <p:extLst>
      <p:ext uri="{BB962C8B-B14F-4D97-AF65-F5344CB8AC3E}">
        <p14:creationId xmlns:p14="http://schemas.microsoft.com/office/powerpoint/2010/main" val="3976952575"/>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Doing Old Tax Returns</a:t>
            </a:r>
            <a:endParaRPr lang="en-CA" dirty="0"/>
          </a:p>
        </p:txBody>
      </p:sp>
      <p:sp>
        <p:nvSpPr>
          <p:cNvPr id="3" name="Content Placeholder 2"/>
          <p:cNvSpPr>
            <a:spLocks noGrp="1"/>
          </p:cNvSpPr>
          <p:nvPr>
            <p:ph idx="1"/>
          </p:nvPr>
        </p:nvSpPr>
        <p:spPr/>
        <p:txBody>
          <a:bodyPr>
            <a:normAutofit/>
          </a:bodyPr>
          <a:lstStyle/>
          <a:p>
            <a:r>
              <a:rPr lang="en-CA" dirty="0" smtClean="0"/>
              <a:t>Do we have UFILE codes for 2014 and older (?)</a:t>
            </a:r>
          </a:p>
          <a:p>
            <a:r>
              <a:rPr lang="en-CA" dirty="0" smtClean="0"/>
              <a:t>A mentor or tax preparer specialist can do them</a:t>
            </a:r>
          </a:p>
          <a:p>
            <a:r>
              <a:rPr lang="en-CA" dirty="0" smtClean="0"/>
              <a:t>1) Did you do a return last year?</a:t>
            </a:r>
            <a:r>
              <a:rPr lang="en-CA" dirty="0"/>
              <a:t> </a:t>
            </a:r>
            <a:r>
              <a:rPr lang="en-CA" dirty="0" smtClean="0"/>
              <a:t>If no:</a:t>
            </a:r>
          </a:p>
          <a:p>
            <a:pPr lvl="1"/>
            <a:r>
              <a:rPr lang="en-CA" dirty="0" smtClean="0"/>
              <a:t>When did you arrive in Canada?</a:t>
            </a:r>
          </a:p>
          <a:p>
            <a:pPr lvl="1"/>
            <a:r>
              <a:rPr lang="en-CA" dirty="0" smtClean="0"/>
              <a:t>Will you be 19 on April 1, 2016? If so, file 2014 return (and any earlier if applicable)</a:t>
            </a:r>
          </a:p>
        </p:txBody>
      </p:sp>
    </p:spTree>
    <p:extLst>
      <p:ext uri="{BB962C8B-B14F-4D97-AF65-F5344CB8AC3E}">
        <p14:creationId xmlns:p14="http://schemas.microsoft.com/office/powerpoint/2010/main" val="3556502191"/>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EFILE Errors</a:t>
            </a:r>
            <a:endParaRPr lang="en-CA" dirty="0"/>
          </a:p>
        </p:txBody>
      </p:sp>
      <p:sp>
        <p:nvSpPr>
          <p:cNvPr id="3" name="Content Placeholder 2"/>
          <p:cNvSpPr>
            <a:spLocks noGrp="1"/>
          </p:cNvSpPr>
          <p:nvPr>
            <p:ph idx="1"/>
          </p:nvPr>
        </p:nvSpPr>
        <p:spPr/>
        <p:txBody>
          <a:bodyPr>
            <a:normAutofit/>
          </a:bodyPr>
          <a:lstStyle/>
          <a:p>
            <a:r>
              <a:rPr lang="en-CA" dirty="0" smtClean="0"/>
              <a:t>Sometimes EFILE doesn’t go through</a:t>
            </a:r>
          </a:p>
          <a:p>
            <a:r>
              <a:rPr lang="en-CA" dirty="0" smtClean="0"/>
              <a:t>Can look up what the EFILE Error means from this list:</a:t>
            </a:r>
          </a:p>
          <a:p>
            <a:r>
              <a:rPr lang="en-CA" sz="2000" dirty="0">
                <a:hlinkClick r:id="rId3"/>
              </a:rPr>
              <a:t>http://</a:t>
            </a:r>
            <a:r>
              <a:rPr lang="en-CA" sz="2000" dirty="0" smtClean="0">
                <a:hlinkClick r:id="rId3"/>
              </a:rPr>
              <a:t>www.cra-arc.gc.ca/E/pub/tg/rc4018/rc4018ch2-14e.pdf</a:t>
            </a:r>
            <a:endParaRPr lang="en-CA" sz="2000" dirty="0" smtClean="0"/>
          </a:p>
          <a:p>
            <a:r>
              <a:rPr lang="en-CA" dirty="0" smtClean="0"/>
              <a:t>Can ask mentor for help</a:t>
            </a:r>
          </a:p>
          <a:p>
            <a:r>
              <a:rPr lang="en-CA" dirty="0" smtClean="0"/>
              <a:t>Can also paper file (just tell them to do this if busy)</a:t>
            </a:r>
          </a:p>
        </p:txBody>
      </p:sp>
    </p:spTree>
    <p:extLst>
      <p:ext uri="{BB962C8B-B14F-4D97-AF65-F5344CB8AC3E}">
        <p14:creationId xmlns:p14="http://schemas.microsoft.com/office/powerpoint/2010/main" val="427182891"/>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Making Mistakes</a:t>
            </a:r>
            <a:endParaRPr lang="en-CA" dirty="0"/>
          </a:p>
        </p:txBody>
      </p:sp>
      <p:sp>
        <p:nvSpPr>
          <p:cNvPr id="3" name="Content Placeholder 2"/>
          <p:cNvSpPr>
            <a:spLocks noGrp="1"/>
          </p:cNvSpPr>
          <p:nvPr>
            <p:ph idx="1"/>
          </p:nvPr>
        </p:nvSpPr>
        <p:spPr/>
        <p:txBody>
          <a:bodyPr>
            <a:normAutofit/>
          </a:bodyPr>
          <a:lstStyle/>
          <a:p>
            <a:r>
              <a:rPr lang="en-CA" dirty="0" smtClean="0"/>
              <a:t>Confirm before pressing EFILE.</a:t>
            </a:r>
          </a:p>
          <a:p>
            <a:r>
              <a:rPr lang="en-CA" dirty="0" smtClean="0"/>
              <a:t>Can’t reverse – always go over return with client before filing!</a:t>
            </a:r>
          </a:p>
          <a:p>
            <a:r>
              <a:rPr lang="en-CA" dirty="0" smtClean="0"/>
              <a:t>To correct, after they receive notice of assessment, they can file a T1-ADJ</a:t>
            </a:r>
          </a:p>
          <a:p>
            <a:r>
              <a:rPr lang="en-CA" dirty="0"/>
              <a:t>http://www.cra-arc.gc.ca/E/pbg/tf/t1-adj/README.html</a:t>
            </a:r>
            <a:endParaRPr lang="en-CA" dirty="0" smtClean="0"/>
          </a:p>
        </p:txBody>
      </p:sp>
    </p:spTree>
    <p:extLst>
      <p:ext uri="{BB962C8B-B14F-4D97-AF65-F5344CB8AC3E}">
        <p14:creationId xmlns:p14="http://schemas.microsoft.com/office/powerpoint/2010/main" val="3455749670"/>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Foreign Employment Income</a:t>
            </a:r>
            <a:endParaRPr lang="en-CA" dirty="0"/>
          </a:p>
        </p:txBody>
      </p:sp>
      <p:sp>
        <p:nvSpPr>
          <p:cNvPr id="3" name="Content Placeholder 2"/>
          <p:cNvSpPr>
            <a:spLocks noGrp="1"/>
          </p:cNvSpPr>
          <p:nvPr>
            <p:ph idx="1"/>
          </p:nvPr>
        </p:nvSpPr>
        <p:spPr/>
        <p:txBody>
          <a:bodyPr>
            <a:normAutofit/>
          </a:bodyPr>
          <a:lstStyle/>
          <a:p>
            <a:r>
              <a:rPr lang="en-CA" dirty="0" smtClean="0"/>
              <a:t>“My co-op was in Japan/California/Yemen”</a:t>
            </a:r>
          </a:p>
          <a:p>
            <a:r>
              <a:rPr lang="en-CA" dirty="0" smtClean="0"/>
              <a:t>Their responsibility:</a:t>
            </a:r>
          </a:p>
          <a:p>
            <a:pPr lvl="1"/>
            <a:r>
              <a:rPr lang="en-CA" dirty="0" smtClean="0"/>
              <a:t>File an income tax return in Japan/USA/Yemen</a:t>
            </a:r>
          </a:p>
          <a:p>
            <a:r>
              <a:rPr lang="en-CA" dirty="0" smtClean="0"/>
              <a:t>Our role:</a:t>
            </a:r>
          </a:p>
          <a:p>
            <a:pPr lvl="1"/>
            <a:r>
              <a:rPr lang="en-CA" dirty="0" smtClean="0"/>
              <a:t>Enter foreign income + foreign taxes paid (see notes below)</a:t>
            </a:r>
          </a:p>
          <a:p>
            <a:r>
              <a:rPr lang="en-CA" dirty="0" smtClean="0"/>
              <a:t>Must ask a mentor to help or review!</a:t>
            </a:r>
          </a:p>
        </p:txBody>
      </p:sp>
    </p:spTree>
    <p:extLst>
      <p:ext uri="{BB962C8B-B14F-4D97-AF65-F5344CB8AC3E}">
        <p14:creationId xmlns:p14="http://schemas.microsoft.com/office/powerpoint/2010/main" val="21797040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When can’t you EFILE!?</a:t>
            </a:r>
            <a:endParaRPr lang="en-CA" dirty="0"/>
          </a:p>
        </p:txBody>
      </p:sp>
      <p:sp>
        <p:nvSpPr>
          <p:cNvPr id="3" name="Content Placeholder 2"/>
          <p:cNvSpPr>
            <a:spLocks noGrp="1"/>
          </p:cNvSpPr>
          <p:nvPr>
            <p:ph idx="1"/>
          </p:nvPr>
        </p:nvSpPr>
        <p:spPr/>
        <p:txBody>
          <a:bodyPr>
            <a:normAutofit/>
          </a:bodyPr>
          <a:lstStyle/>
          <a:p>
            <a:r>
              <a:rPr lang="en-CA" dirty="0" smtClean="0"/>
              <a:t>When UFILE says so</a:t>
            </a:r>
          </a:p>
          <a:p>
            <a:pPr lvl="1"/>
            <a:r>
              <a:rPr lang="en-CA" dirty="0" smtClean="0"/>
              <a:t>PPT slide deck contains the list (hidden)</a:t>
            </a:r>
            <a:r>
              <a:rPr lang="en-CA" dirty="0"/>
              <a:t/>
            </a:r>
            <a:br>
              <a:rPr lang="en-CA" dirty="0"/>
            </a:br>
            <a:r>
              <a:rPr lang="en-CA" dirty="0" smtClean="0"/>
              <a:t/>
            </a:r>
            <a:br>
              <a:rPr lang="en-CA" dirty="0" smtClean="0"/>
            </a:br>
            <a:r>
              <a:rPr lang="en-CA" dirty="0" smtClean="0"/>
              <a:t/>
            </a:r>
            <a:br>
              <a:rPr lang="en-CA" dirty="0" smtClean="0"/>
            </a:br>
            <a:endParaRPr lang="en-CA" dirty="0" smtClean="0"/>
          </a:p>
          <a:p>
            <a:r>
              <a:rPr lang="en-CA" dirty="0" smtClean="0"/>
              <a:t>No SIN OR international address</a:t>
            </a:r>
          </a:p>
        </p:txBody>
      </p:sp>
    </p:spTree>
    <p:extLst>
      <p:ext uri="{BB962C8B-B14F-4D97-AF65-F5344CB8AC3E}">
        <p14:creationId xmlns:p14="http://schemas.microsoft.com/office/powerpoint/2010/main" val="1685529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Direct Deposits</a:t>
            </a:r>
            <a:endParaRPr lang="en-CA" dirty="0"/>
          </a:p>
        </p:txBody>
      </p:sp>
      <p:sp>
        <p:nvSpPr>
          <p:cNvPr id="3" name="Content Placeholder 2"/>
          <p:cNvSpPr>
            <a:spLocks noGrp="1"/>
          </p:cNvSpPr>
          <p:nvPr>
            <p:ph idx="1"/>
          </p:nvPr>
        </p:nvSpPr>
        <p:spPr/>
        <p:txBody>
          <a:bodyPr>
            <a:normAutofit/>
          </a:bodyPr>
          <a:lstStyle/>
          <a:p>
            <a:r>
              <a:rPr lang="en-CA" dirty="0" smtClean="0"/>
              <a:t>View Online Bank Account</a:t>
            </a:r>
          </a:p>
          <a:p>
            <a:pPr lvl="1"/>
            <a:r>
              <a:rPr lang="en-CA" dirty="0" smtClean="0"/>
              <a:t>Look for ‘Direct Deposit Form’ or ‘Void Cheque’</a:t>
            </a:r>
          </a:p>
          <a:p>
            <a:pPr lvl="1"/>
            <a:r>
              <a:rPr lang="en-CA" dirty="0" smtClean="0"/>
              <a:t>Ask Mentor for help</a:t>
            </a:r>
            <a:endParaRPr lang="en-CA" dirty="0"/>
          </a:p>
          <a:p>
            <a:r>
              <a:rPr lang="en-CA" dirty="0" smtClean="0"/>
              <a:t>See Notes on this slide for lots more info per bank</a:t>
            </a:r>
          </a:p>
        </p:txBody>
      </p:sp>
    </p:spTree>
    <p:extLst>
      <p:ext uri="{BB962C8B-B14F-4D97-AF65-F5344CB8AC3E}">
        <p14:creationId xmlns:p14="http://schemas.microsoft.com/office/powerpoint/2010/main" val="3188276973"/>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Other Topics – FYI</a:t>
            </a:r>
            <a:endParaRPr lang="en-CA" dirty="0"/>
          </a:p>
        </p:txBody>
      </p:sp>
      <p:sp>
        <p:nvSpPr>
          <p:cNvPr id="3" name="Content Placeholder 2"/>
          <p:cNvSpPr>
            <a:spLocks noGrp="1"/>
          </p:cNvSpPr>
          <p:nvPr>
            <p:ph idx="1"/>
          </p:nvPr>
        </p:nvSpPr>
        <p:spPr>
          <a:xfrm>
            <a:off x="457200" y="1600200"/>
            <a:ext cx="8229600" cy="4997152"/>
          </a:xfrm>
        </p:spPr>
        <p:txBody>
          <a:bodyPr>
            <a:normAutofit fontScale="85000" lnSpcReduction="20000"/>
          </a:bodyPr>
          <a:lstStyle/>
          <a:p>
            <a:r>
              <a:rPr lang="en-CA" dirty="0" smtClean="0"/>
              <a:t>Why File a Return if you don’t have to!?</a:t>
            </a:r>
          </a:p>
          <a:p>
            <a:pPr lvl="1"/>
            <a:r>
              <a:rPr lang="en-CA" dirty="0" smtClean="0"/>
              <a:t>HST </a:t>
            </a:r>
            <a:r>
              <a:rPr lang="en-CA" dirty="0"/>
              <a:t>Credit</a:t>
            </a:r>
          </a:p>
          <a:p>
            <a:pPr lvl="2"/>
            <a:r>
              <a:rPr lang="en-CA" dirty="0" smtClean="0"/>
              <a:t>For </a:t>
            </a:r>
            <a:r>
              <a:rPr lang="en-CA" dirty="0" smtClean="0">
                <a:solidFill>
                  <a:srgbClr val="FFC000"/>
                </a:solidFill>
              </a:rPr>
              <a:t>2015</a:t>
            </a:r>
            <a:r>
              <a:rPr lang="en-CA" dirty="0" smtClean="0"/>
              <a:t> </a:t>
            </a:r>
            <a:r>
              <a:rPr lang="en-CA" dirty="0"/>
              <a:t>return, </a:t>
            </a:r>
            <a:r>
              <a:rPr lang="en-CA" dirty="0" smtClean="0"/>
              <a:t>will you be </a:t>
            </a:r>
            <a:r>
              <a:rPr lang="en-CA" dirty="0"/>
              <a:t>19 </a:t>
            </a:r>
            <a:r>
              <a:rPr lang="en-CA" dirty="0" smtClean="0"/>
              <a:t>by </a:t>
            </a:r>
            <a:r>
              <a:rPr lang="en-CA" dirty="0">
                <a:solidFill>
                  <a:srgbClr val="FFC000"/>
                </a:solidFill>
              </a:rPr>
              <a:t>April 1, </a:t>
            </a:r>
            <a:r>
              <a:rPr lang="en-CA" dirty="0" smtClean="0">
                <a:solidFill>
                  <a:srgbClr val="FFC000"/>
                </a:solidFill>
              </a:rPr>
              <a:t>2017</a:t>
            </a:r>
            <a:r>
              <a:rPr lang="en-CA" dirty="0" smtClean="0"/>
              <a:t>? </a:t>
            </a:r>
            <a:r>
              <a:rPr lang="en-CA" dirty="0"/>
              <a:t>If so, you should file a return</a:t>
            </a:r>
          </a:p>
          <a:p>
            <a:pPr lvl="1"/>
            <a:r>
              <a:rPr lang="en-CA" dirty="0"/>
              <a:t>Transfer tuition credits to parents</a:t>
            </a:r>
          </a:p>
          <a:p>
            <a:pPr lvl="2"/>
            <a:r>
              <a:rPr lang="en-CA" dirty="0" smtClean="0"/>
              <a:t>Note </a:t>
            </a:r>
            <a:r>
              <a:rPr lang="en-CA" dirty="0"/>
              <a:t>that an international student may not have any parents with </a:t>
            </a:r>
            <a:r>
              <a:rPr lang="en-CA" dirty="0" err="1"/>
              <a:t>Cdn</a:t>
            </a:r>
            <a:r>
              <a:rPr lang="en-CA" dirty="0"/>
              <a:t> income to transfer to</a:t>
            </a:r>
          </a:p>
          <a:p>
            <a:pPr lvl="1"/>
            <a:r>
              <a:rPr lang="en-CA" dirty="0"/>
              <a:t>Ontario </a:t>
            </a:r>
            <a:r>
              <a:rPr lang="en-CA" dirty="0" smtClean="0"/>
              <a:t>Trillium Benefit</a:t>
            </a:r>
            <a:endParaRPr lang="en-CA" dirty="0"/>
          </a:p>
          <a:p>
            <a:pPr lvl="2"/>
            <a:r>
              <a:rPr lang="en-CA" dirty="0" smtClean="0"/>
              <a:t>The </a:t>
            </a:r>
            <a:r>
              <a:rPr lang="en-CA" dirty="0"/>
              <a:t>credit you get </a:t>
            </a:r>
            <a:r>
              <a:rPr lang="en-CA" dirty="0" smtClean="0"/>
              <a:t>is based off income. </a:t>
            </a:r>
          </a:p>
          <a:p>
            <a:pPr lvl="2"/>
            <a:r>
              <a:rPr lang="en-CA" dirty="0" smtClean="0"/>
              <a:t>Should </a:t>
            </a:r>
            <a:r>
              <a:rPr lang="en-CA" dirty="0"/>
              <a:t>do if in </a:t>
            </a:r>
            <a:r>
              <a:rPr lang="en-CA" dirty="0" smtClean="0">
                <a:solidFill>
                  <a:srgbClr val="FFC000"/>
                </a:solidFill>
              </a:rPr>
              <a:t>2015</a:t>
            </a:r>
            <a:r>
              <a:rPr lang="en-CA" dirty="0" smtClean="0"/>
              <a:t> </a:t>
            </a:r>
            <a:r>
              <a:rPr lang="en-CA" dirty="0"/>
              <a:t>either 1) lived in residence, or 2) lived off-campus and paid rent			</a:t>
            </a:r>
          </a:p>
          <a:p>
            <a:pPr lvl="1"/>
            <a:r>
              <a:rPr lang="en-CA" dirty="0"/>
              <a:t>Refund of overpaid tax (if there is employment income)</a:t>
            </a:r>
          </a:p>
          <a:p>
            <a:pPr lvl="2"/>
            <a:r>
              <a:rPr lang="en-CA" dirty="0" smtClean="0"/>
              <a:t>Purposefully </a:t>
            </a:r>
            <a:r>
              <a:rPr lang="en-CA" dirty="0"/>
              <a:t>make withholdings higher than estimated tax to encourage people to file</a:t>
            </a:r>
            <a:endParaRPr lang="en-CA" dirty="0" smtClean="0"/>
          </a:p>
        </p:txBody>
      </p:sp>
    </p:spTree>
    <p:extLst>
      <p:ext uri="{BB962C8B-B14F-4D97-AF65-F5344CB8AC3E}">
        <p14:creationId xmlns:p14="http://schemas.microsoft.com/office/powerpoint/2010/main" val="2553208891"/>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Other Topics – FYI</a:t>
            </a:r>
            <a:endParaRPr lang="en-CA" dirty="0"/>
          </a:p>
        </p:txBody>
      </p:sp>
      <p:sp>
        <p:nvSpPr>
          <p:cNvPr id="3" name="Content Placeholder 2"/>
          <p:cNvSpPr>
            <a:spLocks noGrp="1"/>
          </p:cNvSpPr>
          <p:nvPr>
            <p:ph idx="1"/>
          </p:nvPr>
        </p:nvSpPr>
        <p:spPr/>
        <p:txBody>
          <a:bodyPr>
            <a:normAutofit fontScale="92500"/>
          </a:bodyPr>
          <a:lstStyle/>
          <a:p>
            <a:r>
              <a:rPr lang="en-CA" dirty="0" smtClean="0"/>
              <a:t>Who we CAN NOT prepare returns for</a:t>
            </a:r>
          </a:p>
          <a:p>
            <a:pPr lvl="1"/>
            <a:r>
              <a:rPr lang="en-CA" dirty="0" smtClean="0"/>
              <a:t>See list on our website (uwafsa.ca/</a:t>
            </a:r>
            <a:r>
              <a:rPr lang="en-CA" dirty="0" err="1" smtClean="0"/>
              <a:t>taxclinic</a:t>
            </a:r>
            <a:r>
              <a:rPr lang="en-CA" dirty="0" smtClean="0"/>
              <a:t>)</a:t>
            </a:r>
          </a:p>
          <a:p>
            <a:pPr lvl="1"/>
            <a:r>
              <a:rPr lang="en-CA" dirty="0" smtClean="0"/>
              <a:t>“The company I worked at during co-op said I could be an ‘independent contractor’ and paid me without a T4</a:t>
            </a:r>
          </a:p>
          <a:p>
            <a:pPr lvl="2"/>
            <a:r>
              <a:rPr lang="en-CA" dirty="0" smtClean="0"/>
              <a:t>This is ‘Self-Employed’ income</a:t>
            </a:r>
          </a:p>
          <a:p>
            <a:r>
              <a:rPr lang="en-CA" dirty="0">
                <a:solidFill>
                  <a:srgbClr val="FF0000"/>
                </a:solidFill>
              </a:rPr>
              <a:t>Check dates/year of all slips/receipts</a:t>
            </a:r>
          </a:p>
          <a:p>
            <a:pPr lvl="1"/>
            <a:r>
              <a:rPr lang="en-CA" dirty="0"/>
              <a:t>Lots of people make mistakes</a:t>
            </a:r>
          </a:p>
          <a:p>
            <a:r>
              <a:rPr lang="en-CA" dirty="0"/>
              <a:t>Clients at work send wrong years all the </a:t>
            </a:r>
            <a:r>
              <a:rPr lang="en-CA" dirty="0" smtClean="0"/>
              <a:t>time</a:t>
            </a:r>
            <a:endParaRPr lang="en-CA" dirty="0"/>
          </a:p>
        </p:txBody>
      </p:sp>
    </p:spTree>
    <p:extLst>
      <p:ext uri="{BB962C8B-B14F-4D97-AF65-F5344CB8AC3E}">
        <p14:creationId xmlns:p14="http://schemas.microsoft.com/office/powerpoint/2010/main" val="2088658872"/>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MyAccount</a:t>
            </a:r>
            <a:r>
              <a:rPr lang="en-CA" dirty="0" smtClean="0"/>
              <a:t> for CRA</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REALLY GREAT. You should set it up for yourself</a:t>
            </a:r>
          </a:p>
          <a:p>
            <a:r>
              <a:rPr lang="en-CA" dirty="0">
                <a:hlinkClick r:id="rId2"/>
              </a:rPr>
              <a:t>http://www.cra-arc.gc.ca/myaccount</a:t>
            </a:r>
            <a:r>
              <a:rPr lang="en-CA" dirty="0" smtClean="0">
                <a:hlinkClick r:id="rId2"/>
              </a:rPr>
              <a:t>/</a:t>
            </a:r>
            <a:endParaRPr lang="en-CA" dirty="0" smtClean="0"/>
          </a:p>
          <a:p>
            <a:r>
              <a:rPr lang="en-CA" dirty="0" smtClean="0"/>
              <a:t>Things you can do:</a:t>
            </a:r>
          </a:p>
          <a:p>
            <a:pPr lvl="1"/>
            <a:r>
              <a:rPr lang="en-CA" dirty="0" smtClean="0"/>
              <a:t>Change your address (VERY useful for international students)</a:t>
            </a:r>
          </a:p>
          <a:p>
            <a:pPr lvl="1"/>
            <a:r>
              <a:rPr lang="en-CA" dirty="0" smtClean="0"/>
              <a:t>Set up Direct Deposit</a:t>
            </a:r>
          </a:p>
          <a:p>
            <a:pPr lvl="1"/>
            <a:r>
              <a:rPr lang="en-CA" dirty="0" smtClean="0"/>
              <a:t>See all slips that the CRA has on file for you</a:t>
            </a:r>
          </a:p>
          <a:p>
            <a:pPr lvl="1"/>
            <a:r>
              <a:rPr lang="en-CA" dirty="0" smtClean="0"/>
              <a:t>See Notice of Assessments from previous years</a:t>
            </a:r>
          </a:p>
          <a:p>
            <a:pPr lvl="2"/>
            <a:r>
              <a:rPr lang="en-CA" dirty="0" smtClean="0"/>
              <a:t>Including your </a:t>
            </a:r>
            <a:r>
              <a:rPr lang="en-CA" dirty="0" err="1" smtClean="0"/>
              <a:t>carryforward</a:t>
            </a:r>
            <a:r>
              <a:rPr lang="en-CA" dirty="0" smtClean="0"/>
              <a:t> #’s and more!</a:t>
            </a:r>
            <a:endParaRPr lang="en-CA" dirty="0"/>
          </a:p>
        </p:txBody>
      </p:sp>
    </p:spTree>
    <p:extLst>
      <p:ext uri="{BB962C8B-B14F-4D97-AF65-F5344CB8AC3E}">
        <p14:creationId xmlns:p14="http://schemas.microsoft.com/office/powerpoint/2010/main" val="1972260071"/>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Other Topics – FYI</a:t>
            </a:r>
            <a:endParaRPr lang="en-CA" dirty="0"/>
          </a:p>
        </p:txBody>
      </p:sp>
      <p:sp>
        <p:nvSpPr>
          <p:cNvPr id="3" name="Content Placeholder 2"/>
          <p:cNvSpPr>
            <a:spLocks noGrp="1"/>
          </p:cNvSpPr>
          <p:nvPr>
            <p:ph idx="1"/>
          </p:nvPr>
        </p:nvSpPr>
        <p:spPr>
          <a:xfrm>
            <a:off x="457200" y="1600200"/>
            <a:ext cx="8229600" cy="4853136"/>
          </a:xfrm>
        </p:spPr>
        <p:txBody>
          <a:bodyPr>
            <a:normAutofit/>
          </a:bodyPr>
          <a:lstStyle/>
          <a:p>
            <a:r>
              <a:rPr lang="en-CA" dirty="0" smtClean="0"/>
              <a:t>RRSP</a:t>
            </a:r>
            <a:endParaRPr lang="en-CA" dirty="0"/>
          </a:p>
          <a:p>
            <a:r>
              <a:rPr lang="en-CA" dirty="0" smtClean="0"/>
              <a:t>TFSA</a:t>
            </a:r>
          </a:p>
          <a:p>
            <a:r>
              <a:rPr lang="en-CA" dirty="0" smtClean="0"/>
              <a:t>First-time Donor Super-Credit (FDSC)</a:t>
            </a:r>
          </a:p>
          <a:p>
            <a:pPr lvl="1"/>
            <a:r>
              <a:rPr lang="en-CA" dirty="0" smtClean="0"/>
              <a:t>Intended purpose: encourage donations</a:t>
            </a:r>
          </a:p>
          <a:p>
            <a:pPr lvl="1"/>
            <a:r>
              <a:rPr lang="en-CA" dirty="0" smtClean="0"/>
              <a:t>How it would impact AFSA if students behaved rationally (see notes below)</a:t>
            </a:r>
          </a:p>
          <a:p>
            <a:r>
              <a:rPr lang="en-CA" dirty="0" smtClean="0"/>
              <a:t>Demo of </a:t>
            </a:r>
            <a:r>
              <a:rPr lang="en-CA" dirty="0" err="1" smtClean="0"/>
              <a:t>Taxprep</a:t>
            </a:r>
            <a:r>
              <a:rPr lang="en-CA" dirty="0" smtClean="0"/>
              <a:t> (if we have time)</a:t>
            </a:r>
          </a:p>
        </p:txBody>
      </p:sp>
    </p:spTree>
    <p:extLst>
      <p:ext uri="{BB962C8B-B14F-4D97-AF65-F5344CB8AC3E}">
        <p14:creationId xmlns:p14="http://schemas.microsoft.com/office/powerpoint/2010/main" val="3765885890"/>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Weird Other Things</a:t>
            </a:r>
            <a:endParaRPr lang="en-CA" dirty="0"/>
          </a:p>
        </p:txBody>
      </p:sp>
      <p:sp>
        <p:nvSpPr>
          <p:cNvPr id="3" name="Content Placeholder 2"/>
          <p:cNvSpPr>
            <a:spLocks noGrp="1"/>
          </p:cNvSpPr>
          <p:nvPr>
            <p:ph idx="1"/>
          </p:nvPr>
        </p:nvSpPr>
        <p:spPr/>
        <p:txBody>
          <a:bodyPr/>
          <a:lstStyle/>
          <a:p>
            <a:r>
              <a:rPr lang="en-CA" dirty="0" smtClean="0"/>
              <a:t>People will bring a lot of other things you can safely ignore</a:t>
            </a:r>
          </a:p>
          <a:p>
            <a:pPr lvl="1"/>
            <a:r>
              <a:rPr lang="en-CA" dirty="0" smtClean="0"/>
              <a:t>GST/HST Credit notices/deposits</a:t>
            </a:r>
          </a:p>
          <a:p>
            <a:pPr lvl="1"/>
            <a:r>
              <a:rPr lang="en-CA" dirty="0" smtClean="0"/>
              <a:t>Ontario Trillium Benefit (OTB) notices/deposits</a:t>
            </a:r>
          </a:p>
          <a:p>
            <a:pPr lvl="1"/>
            <a:r>
              <a:rPr lang="en-CA" dirty="0" smtClean="0"/>
              <a:t>Pay stubs (you only want the T4!)</a:t>
            </a:r>
            <a:endParaRPr lang="en-CA" dirty="0"/>
          </a:p>
        </p:txBody>
      </p:sp>
    </p:spTree>
    <p:extLst>
      <p:ext uri="{BB962C8B-B14F-4D97-AF65-F5344CB8AC3E}">
        <p14:creationId xmlns:p14="http://schemas.microsoft.com/office/powerpoint/2010/main" val="4047192983"/>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Lots of Cases</a:t>
            </a:r>
            <a:endParaRPr lang="en-CA" dirty="0"/>
          </a:p>
        </p:txBody>
      </p:sp>
      <p:sp>
        <p:nvSpPr>
          <p:cNvPr id="3" name="Content Placeholder 2"/>
          <p:cNvSpPr>
            <a:spLocks noGrp="1"/>
          </p:cNvSpPr>
          <p:nvPr>
            <p:ph idx="1"/>
          </p:nvPr>
        </p:nvSpPr>
        <p:spPr/>
        <p:txBody>
          <a:bodyPr>
            <a:normAutofit/>
          </a:bodyPr>
          <a:lstStyle/>
          <a:p>
            <a:r>
              <a:rPr lang="en-CA" dirty="0" smtClean="0"/>
              <a:t>Let’s do a lot of cases. It’ll be fun. </a:t>
            </a:r>
            <a:r>
              <a:rPr lang="en-CA" dirty="0" smtClean="0">
                <a:sym typeface="Wingdings" pitchFamily="2" charset="2"/>
              </a:rPr>
              <a:t>:)</a:t>
            </a:r>
            <a:endParaRPr lang="en-CA" dirty="0" smtClean="0"/>
          </a:p>
        </p:txBody>
      </p:sp>
    </p:spTree>
    <p:extLst>
      <p:ext uri="{BB962C8B-B14F-4D97-AF65-F5344CB8AC3E}">
        <p14:creationId xmlns:p14="http://schemas.microsoft.com/office/powerpoint/2010/main" val="1703166237"/>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Side note:</a:t>
            </a:r>
            <a:endParaRPr lang="en-CA" dirty="0"/>
          </a:p>
        </p:txBody>
      </p:sp>
      <p:sp>
        <p:nvSpPr>
          <p:cNvPr id="3" name="Content Placeholder 2"/>
          <p:cNvSpPr>
            <a:spLocks noGrp="1"/>
          </p:cNvSpPr>
          <p:nvPr>
            <p:ph idx="1"/>
          </p:nvPr>
        </p:nvSpPr>
        <p:spPr/>
        <p:txBody>
          <a:bodyPr>
            <a:normAutofit fontScale="77500" lnSpcReduction="20000"/>
          </a:bodyPr>
          <a:lstStyle/>
          <a:p>
            <a:r>
              <a:rPr lang="en-CA" dirty="0" smtClean="0"/>
              <a:t>You can earn Canadian Tire e-Money (0.8%) when you pay tuition with a Canadian Tire credit card</a:t>
            </a:r>
          </a:p>
          <a:p>
            <a:r>
              <a:rPr lang="en-CA" dirty="0">
                <a:hlinkClick r:id="rId2"/>
              </a:rPr>
              <a:t>https://customer.ctfs.com//Products/CreditCards/OptionsMasterCard</a:t>
            </a:r>
            <a:r>
              <a:rPr lang="en-CA" dirty="0" smtClean="0">
                <a:hlinkClick r:id="rId2"/>
              </a:rPr>
              <a:t>/</a:t>
            </a:r>
            <a:r>
              <a:rPr lang="en-CA" dirty="0" smtClean="0"/>
              <a:t> </a:t>
            </a:r>
          </a:p>
          <a:p>
            <a:pPr lvl="1"/>
            <a:r>
              <a:rPr lang="en-CA" dirty="0" smtClean="0"/>
              <a:t>Because the credit card has the same ‘Bill Payment’ feature as a normal bank, therefore you can also pay for hydro, property tax, tuition which for many places only accept online banking / cheques</a:t>
            </a:r>
          </a:p>
          <a:p>
            <a:r>
              <a:rPr lang="en-CA" dirty="0" smtClean="0"/>
              <a:t>You can also use the CT </a:t>
            </a:r>
            <a:r>
              <a:rPr lang="en-CA" dirty="0" err="1" smtClean="0"/>
              <a:t>Mastercard</a:t>
            </a:r>
            <a:r>
              <a:rPr lang="en-CA" dirty="0" smtClean="0"/>
              <a:t> to pay for OSAP</a:t>
            </a:r>
          </a:p>
          <a:p>
            <a:pPr lvl="1"/>
            <a:r>
              <a:rPr lang="en-CA" dirty="0" smtClean="0"/>
              <a:t>Earn points twice! Pay for tuition with CT </a:t>
            </a:r>
            <a:r>
              <a:rPr lang="en-CA" dirty="0" err="1" smtClean="0"/>
              <a:t>Mastercard</a:t>
            </a:r>
            <a:r>
              <a:rPr lang="en-CA" dirty="0" smtClean="0"/>
              <a:t>, pay off CT with OSAP</a:t>
            </a:r>
          </a:p>
          <a:p>
            <a:pPr lvl="1"/>
            <a:r>
              <a:rPr lang="en-CA" dirty="0" smtClean="0"/>
              <a:t>After graduating: pay off OSAP with CT, pay off CT with job</a:t>
            </a:r>
          </a:p>
          <a:p>
            <a:r>
              <a:rPr lang="en-CA" dirty="0" smtClean="0"/>
              <a:t>Canadian Tire e-Money redeemable at </a:t>
            </a:r>
            <a:r>
              <a:rPr lang="en-CA" dirty="0" err="1" smtClean="0"/>
              <a:t>SportChek</a:t>
            </a:r>
            <a:r>
              <a:rPr lang="en-CA" dirty="0" smtClean="0"/>
              <a:t> </a:t>
            </a:r>
          </a:p>
        </p:txBody>
      </p:sp>
    </p:spTree>
    <p:extLst>
      <p:ext uri="{BB962C8B-B14F-4D97-AF65-F5344CB8AC3E}">
        <p14:creationId xmlns:p14="http://schemas.microsoft.com/office/powerpoint/2010/main" val="1720776194"/>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Other Awesome (Free) Software</a:t>
            </a:r>
            <a:endParaRPr lang="en-CA" dirty="0"/>
          </a:p>
        </p:txBody>
      </p:sp>
      <p:sp>
        <p:nvSpPr>
          <p:cNvPr id="3" name="Content Placeholder 2"/>
          <p:cNvSpPr>
            <a:spLocks noGrp="1"/>
          </p:cNvSpPr>
          <p:nvPr>
            <p:ph idx="1"/>
          </p:nvPr>
        </p:nvSpPr>
        <p:spPr/>
        <p:txBody>
          <a:bodyPr/>
          <a:lstStyle/>
          <a:p>
            <a:r>
              <a:rPr lang="en-CA" dirty="0"/>
              <a:t>StudioTax </a:t>
            </a:r>
            <a:r>
              <a:rPr lang="en-CA" dirty="0">
                <a:hlinkClick r:id="rId2"/>
              </a:rPr>
              <a:t>http://www.studiotax.com/en/?</a:t>
            </a:r>
            <a:r>
              <a:rPr lang="en-CA" dirty="0" smtClean="0">
                <a:hlinkClick r:id="rId2"/>
              </a:rPr>
              <a:t>page=1</a:t>
            </a:r>
            <a:r>
              <a:rPr lang="en-CA" dirty="0" smtClean="0"/>
              <a:t> </a:t>
            </a:r>
          </a:p>
          <a:p>
            <a:r>
              <a:rPr lang="en-CA" dirty="0" err="1"/>
              <a:t>GenuTax</a:t>
            </a:r>
            <a:r>
              <a:rPr lang="en-CA" dirty="0"/>
              <a:t> </a:t>
            </a:r>
            <a:r>
              <a:rPr lang="en-CA" dirty="0">
                <a:hlinkClick r:id="rId3"/>
              </a:rPr>
              <a:t>https://www.genutax.ca</a:t>
            </a:r>
            <a:r>
              <a:rPr lang="en-CA" dirty="0" smtClean="0">
                <a:hlinkClick r:id="rId3"/>
              </a:rPr>
              <a:t>/</a:t>
            </a:r>
            <a:r>
              <a:rPr lang="en-CA" dirty="0" smtClean="0"/>
              <a:t> </a:t>
            </a:r>
          </a:p>
          <a:p>
            <a:r>
              <a:rPr lang="en-CA" dirty="0" err="1" smtClean="0"/>
              <a:t>SimpleTax</a:t>
            </a:r>
            <a:r>
              <a:rPr lang="en-CA" dirty="0"/>
              <a:t> </a:t>
            </a:r>
            <a:r>
              <a:rPr lang="en-CA" dirty="0">
                <a:hlinkClick r:id="rId4"/>
              </a:rPr>
              <a:t>https://simpletax.ca</a:t>
            </a:r>
            <a:r>
              <a:rPr lang="en-CA" dirty="0" smtClean="0">
                <a:hlinkClick r:id="rId4"/>
              </a:rPr>
              <a:t>/</a:t>
            </a:r>
            <a:r>
              <a:rPr lang="en-CA" dirty="0" smtClean="0"/>
              <a:t> </a:t>
            </a:r>
            <a:endParaRPr lang="en-CA" dirty="0"/>
          </a:p>
        </p:txBody>
      </p:sp>
    </p:spTree>
    <p:extLst>
      <p:ext uri="{BB962C8B-B14F-4D97-AF65-F5344CB8AC3E}">
        <p14:creationId xmlns:p14="http://schemas.microsoft.com/office/powerpoint/2010/main" val="2013714376"/>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2775" y="160337"/>
            <a:ext cx="7772400" cy="1470025"/>
          </a:xfrm>
        </p:spPr>
        <p:txBody>
          <a:bodyPr/>
          <a:lstStyle/>
          <a:p>
            <a:r>
              <a:rPr lang="en-CA" dirty="0" smtClean="0"/>
              <a:t>DONE.</a:t>
            </a:r>
            <a:endParaRPr lang="en-CA" dirty="0"/>
          </a:p>
        </p:txBody>
      </p:sp>
      <p:sp>
        <p:nvSpPr>
          <p:cNvPr id="3" name="AutoShape 2" descr="Displaying KW4Rent.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4" descr="Displaying KW4Rent.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6891" y="1606346"/>
            <a:ext cx="6084168" cy="4563126"/>
          </a:xfrm>
          <a:prstGeom prst="rect">
            <a:avLst/>
          </a:prstGeom>
        </p:spPr>
      </p:pic>
    </p:spTree>
    <p:extLst>
      <p:ext uri="{BB962C8B-B14F-4D97-AF65-F5344CB8AC3E}">
        <p14:creationId xmlns:p14="http://schemas.microsoft.com/office/powerpoint/2010/main" val="15701492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Who can’t EFILE!?</a:t>
            </a:r>
            <a:endParaRPr lang="en-CA" dirty="0"/>
          </a:p>
        </p:txBody>
      </p:sp>
      <p:sp>
        <p:nvSpPr>
          <p:cNvPr id="3" name="Content Placeholder 2"/>
          <p:cNvSpPr>
            <a:spLocks noGrp="1"/>
          </p:cNvSpPr>
          <p:nvPr>
            <p:ph idx="1"/>
          </p:nvPr>
        </p:nvSpPr>
        <p:spPr/>
        <p:txBody>
          <a:bodyPr>
            <a:normAutofit fontScale="85000" lnSpcReduction="10000"/>
          </a:bodyPr>
          <a:lstStyle/>
          <a:p>
            <a:r>
              <a:rPr lang="en-CA" dirty="0"/>
              <a:t>The taxpayer is a deemed resident (not subject to provincial or territorial tax</a:t>
            </a:r>
            <a:r>
              <a:rPr lang="en-CA" dirty="0" smtClean="0"/>
              <a:t>).</a:t>
            </a:r>
            <a:endParaRPr lang="en-CA" dirty="0"/>
          </a:p>
          <a:p>
            <a:r>
              <a:rPr lang="en-CA" dirty="0"/>
              <a:t>The taxpayer died prior to the current tax year. Early filed and Elective deceased returns also remain as exclusions</a:t>
            </a:r>
            <a:r>
              <a:rPr lang="en-CA" dirty="0" smtClean="0"/>
              <a:t>.</a:t>
            </a:r>
            <a:endParaRPr lang="en-CA" dirty="0"/>
          </a:p>
          <a:p>
            <a:r>
              <a:rPr lang="en-CA" dirty="0"/>
              <a:t>The taxpayer's social insurance number begins with 0</a:t>
            </a:r>
            <a:r>
              <a:rPr lang="en-CA" dirty="0" smtClean="0"/>
              <a:t>.</a:t>
            </a:r>
            <a:endParaRPr lang="en-CA" dirty="0"/>
          </a:p>
          <a:p>
            <a:r>
              <a:rPr lang="en-CA" dirty="0"/>
              <a:t>The taxpayer is coded bankrupt according to Canada Revenue Agency's records and is filing an in-bankruptcy or post-bankruptcy return. Only pre-bankruptcy returns are accepted through EFILE</a:t>
            </a:r>
            <a:r>
              <a:rPr lang="en-CA" dirty="0" smtClean="0"/>
              <a:t>.</a:t>
            </a:r>
            <a:endParaRPr lang="en-CA" dirty="0"/>
          </a:p>
        </p:txBody>
      </p:sp>
      <p:sp>
        <p:nvSpPr>
          <p:cNvPr id="4" name="Rounded Rectangle 3"/>
          <p:cNvSpPr/>
          <p:nvPr/>
        </p:nvSpPr>
        <p:spPr>
          <a:xfrm>
            <a:off x="826504" y="3645024"/>
            <a:ext cx="7848872" cy="7920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477238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Who else can’t EFILE!?</a:t>
            </a:r>
            <a:endParaRPr lang="en-CA" dirty="0"/>
          </a:p>
        </p:txBody>
      </p:sp>
      <p:sp>
        <p:nvSpPr>
          <p:cNvPr id="3" name="Content Placeholder 2"/>
          <p:cNvSpPr>
            <a:spLocks noGrp="1"/>
          </p:cNvSpPr>
          <p:nvPr>
            <p:ph idx="1"/>
          </p:nvPr>
        </p:nvSpPr>
        <p:spPr/>
        <p:txBody>
          <a:bodyPr>
            <a:normAutofit/>
          </a:bodyPr>
          <a:lstStyle/>
          <a:p>
            <a:r>
              <a:rPr lang="en-CA" dirty="0"/>
              <a:t>The taxpayer is an emigrant or a non-resident.</a:t>
            </a:r>
            <a:br>
              <a:rPr lang="en-CA" dirty="0"/>
            </a:br>
            <a:r>
              <a:rPr lang="en-CA" dirty="0"/>
              <a:t/>
            </a:r>
            <a:br>
              <a:rPr lang="en-CA" dirty="0"/>
            </a:br>
            <a:r>
              <a:rPr lang="en-CA" dirty="0"/>
              <a:t>The taxpayer's address is outside Canada.</a:t>
            </a:r>
            <a:br>
              <a:rPr lang="en-CA" dirty="0"/>
            </a:br>
            <a:r>
              <a:rPr lang="en-CA" dirty="0"/>
              <a:t/>
            </a:r>
            <a:br>
              <a:rPr lang="en-CA" dirty="0"/>
            </a:br>
            <a:r>
              <a:rPr lang="en-CA" dirty="0"/>
              <a:t>The taxpayer is subject to provincial/territorial income tax in more than one jurisdiction.</a:t>
            </a:r>
          </a:p>
        </p:txBody>
      </p:sp>
      <p:sp>
        <p:nvSpPr>
          <p:cNvPr id="4" name="Rounded Rectangle 3"/>
          <p:cNvSpPr/>
          <p:nvPr/>
        </p:nvSpPr>
        <p:spPr>
          <a:xfrm>
            <a:off x="755576" y="1628800"/>
            <a:ext cx="7848872" cy="10081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ounded Rectangle 4"/>
          <p:cNvSpPr/>
          <p:nvPr/>
        </p:nvSpPr>
        <p:spPr>
          <a:xfrm>
            <a:off x="755576" y="3140968"/>
            <a:ext cx="7848872" cy="10081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ounded Rectangle 5"/>
          <p:cNvSpPr/>
          <p:nvPr/>
        </p:nvSpPr>
        <p:spPr>
          <a:xfrm>
            <a:off x="755576" y="4581128"/>
            <a:ext cx="7848872" cy="172819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75731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Who else can’t EFILE!?</a:t>
            </a:r>
            <a:endParaRPr lang="en-CA" dirty="0"/>
          </a:p>
        </p:txBody>
      </p:sp>
      <p:sp>
        <p:nvSpPr>
          <p:cNvPr id="3" name="Content Placeholder 2"/>
          <p:cNvSpPr>
            <a:spLocks noGrp="1"/>
          </p:cNvSpPr>
          <p:nvPr>
            <p:ph idx="1"/>
          </p:nvPr>
        </p:nvSpPr>
        <p:spPr/>
        <p:txBody>
          <a:bodyPr>
            <a:normAutofit fontScale="92500" lnSpcReduction="20000"/>
          </a:bodyPr>
          <a:lstStyle/>
          <a:p>
            <a:r>
              <a:rPr lang="en-CA" dirty="0" smtClean="0"/>
              <a:t>Rest I won’t look at except:</a:t>
            </a:r>
          </a:p>
          <a:p>
            <a:r>
              <a:rPr lang="en-CA" dirty="0" smtClean="0"/>
              <a:t>The </a:t>
            </a:r>
            <a:r>
              <a:rPr lang="en-CA" dirty="0"/>
              <a:t>taxpayer is claiming</a:t>
            </a:r>
            <a:r>
              <a:rPr lang="en-CA" dirty="0" smtClean="0"/>
              <a:t>:</a:t>
            </a:r>
          </a:p>
          <a:p>
            <a:pPr lvl="1"/>
            <a:r>
              <a:rPr lang="en-CA" dirty="0" smtClean="0"/>
              <a:t>[…]</a:t>
            </a:r>
          </a:p>
          <a:p>
            <a:pPr lvl="1"/>
            <a:r>
              <a:rPr lang="en-CA" dirty="0"/>
              <a:t>a disability amount for themself or for their spouse or common-law partner and there is no Form T2201, Disability Tax Credit Certificate, on record, or a new Form T2201 is </a:t>
            </a:r>
            <a:r>
              <a:rPr lang="en-CA" dirty="0" smtClean="0"/>
              <a:t>required</a:t>
            </a:r>
          </a:p>
          <a:p>
            <a:pPr lvl="1"/>
            <a:r>
              <a:rPr lang="en-CA" dirty="0" smtClean="0"/>
              <a:t>a </a:t>
            </a:r>
            <a:r>
              <a:rPr lang="en-CA" dirty="0"/>
              <a:t>disability amount for a dependant other than their spouse or common-law partner and there is a first time claim, or a new Form T2201 is required, or the claim is for more than 10 dependants</a:t>
            </a:r>
          </a:p>
        </p:txBody>
      </p:sp>
    </p:spTree>
    <p:extLst>
      <p:ext uri="{BB962C8B-B14F-4D97-AF65-F5344CB8AC3E}">
        <p14:creationId xmlns:p14="http://schemas.microsoft.com/office/powerpoint/2010/main" val="1747901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Paper File (not a fancy name)</a:t>
            </a:r>
            <a:endParaRPr lang="en-CA" dirty="0"/>
          </a:p>
        </p:txBody>
      </p:sp>
      <p:sp>
        <p:nvSpPr>
          <p:cNvPr id="3" name="Content Placeholder 2"/>
          <p:cNvSpPr>
            <a:spLocks noGrp="1"/>
          </p:cNvSpPr>
          <p:nvPr>
            <p:ph idx="1"/>
          </p:nvPr>
        </p:nvSpPr>
        <p:spPr>
          <a:xfrm>
            <a:off x="457200" y="1600200"/>
            <a:ext cx="8229600" cy="4997152"/>
          </a:xfrm>
        </p:spPr>
        <p:txBody>
          <a:bodyPr>
            <a:normAutofit/>
          </a:bodyPr>
          <a:lstStyle/>
          <a:p>
            <a:r>
              <a:rPr lang="en-CA" dirty="0" smtClean="0"/>
              <a:t>Prepare return</a:t>
            </a:r>
          </a:p>
          <a:p>
            <a:r>
              <a:rPr lang="en-CA" dirty="0" smtClean="0"/>
              <a:t>Give PDF copy of return via USB/email</a:t>
            </a:r>
          </a:p>
          <a:p>
            <a:r>
              <a:rPr lang="en-CA" dirty="0" smtClean="0"/>
              <a:t>Taxpayer prints at home</a:t>
            </a:r>
          </a:p>
          <a:p>
            <a:r>
              <a:rPr lang="en-CA" dirty="0" smtClean="0"/>
              <a:t>Taxpayer must attach required slips and receipts and either mail the return or drop it off</a:t>
            </a:r>
          </a:p>
          <a:p>
            <a:r>
              <a:rPr lang="en-CA" dirty="0" smtClean="0"/>
              <a:t>There is a page in the PDF that says what pages to mail, and what order to put them in</a:t>
            </a:r>
          </a:p>
          <a:p>
            <a:endParaRPr lang="en-CA" dirty="0" smtClean="0"/>
          </a:p>
        </p:txBody>
      </p:sp>
    </p:spTree>
    <p:extLst>
      <p:ext uri="{BB962C8B-B14F-4D97-AF65-F5344CB8AC3E}">
        <p14:creationId xmlns:p14="http://schemas.microsoft.com/office/powerpoint/2010/main" val="34286497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Important Note</a:t>
            </a:r>
            <a:endParaRPr lang="en-CA" dirty="0"/>
          </a:p>
        </p:txBody>
      </p:sp>
      <p:sp>
        <p:nvSpPr>
          <p:cNvPr id="3" name="Content Placeholder 2"/>
          <p:cNvSpPr>
            <a:spLocks noGrp="1"/>
          </p:cNvSpPr>
          <p:nvPr>
            <p:ph idx="1"/>
          </p:nvPr>
        </p:nvSpPr>
        <p:spPr>
          <a:xfrm>
            <a:off x="457200" y="1600200"/>
            <a:ext cx="8229600" cy="4925144"/>
          </a:xfrm>
        </p:spPr>
        <p:txBody>
          <a:bodyPr>
            <a:normAutofit/>
          </a:bodyPr>
          <a:lstStyle/>
          <a:p>
            <a:r>
              <a:rPr lang="en-CA" dirty="0" smtClean="0"/>
              <a:t>Macs (and Linux) – Not supported</a:t>
            </a:r>
          </a:p>
          <a:p>
            <a:pPr lvl="1"/>
            <a:r>
              <a:rPr lang="en-CA" dirty="0" smtClean="0"/>
              <a:t>Very few companies develop tax software for Macs (no supply)</a:t>
            </a:r>
          </a:p>
          <a:p>
            <a:pPr lvl="1"/>
            <a:r>
              <a:rPr lang="en-CA" dirty="0" smtClean="0"/>
              <a:t>Virtually no tax preparers use Macs (no demand)</a:t>
            </a:r>
            <a:endParaRPr lang="en-CA" dirty="0"/>
          </a:p>
          <a:p>
            <a:r>
              <a:rPr lang="en-CA" dirty="0" smtClean="0"/>
              <a:t>Software</a:t>
            </a:r>
          </a:p>
          <a:p>
            <a:pPr lvl="1"/>
            <a:r>
              <a:rPr lang="en-CA" dirty="0" err="1" smtClean="0"/>
              <a:t>Ufile</a:t>
            </a:r>
            <a:r>
              <a:rPr lang="en-CA" dirty="0" smtClean="0"/>
              <a:t> is generally used by consumers</a:t>
            </a:r>
          </a:p>
          <a:p>
            <a:pPr lvl="1"/>
            <a:r>
              <a:rPr lang="en-CA" dirty="0" err="1" smtClean="0"/>
              <a:t>Taxprep</a:t>
            </a:r>
            <a:r>
              <a:rPr lang="en-CA" dirty="0" smtClean="0"/>
              <a:t> / CANTAX used by professionals</a:t>
            </a:r>
          </a:p>
          <a:p>
            <a:r>
              <a:rPr lang="en-CA" dirty="0" smtClean="0"/>
              <a:t>Not a replacement for AFM202</a:t>
            </a:r>
          </a:p>
        </p:txBody>
      </p:sp>
      <p:pic>
        <p:nvPicPr>
          <p:cNvPr id="1026" name="Picture 2" descr="http://static.thetechjournal.net/wp-content/uploads/images/1111/1322618422-war-of-the-titans-apple-vs-google-vs-noki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274638"/>
            <a:ext cx="1742182" cy="1742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2382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Addresses</a:t>
            </a:r>
            <a:endParaRPr lang="en-CA" dirty="0"/>
          </a:p>
        </p:txBody>
      </p:sp>
      <p:sp>
        <p:nvSpPr>
          <p:cNvPr id="3" name="Content Placeholder 2"/>
          <p:cNvSpPr>
            <a:spLocks noGrp="1"/>
          </p:cNvSpPr>
          <p:nvPr>
            <p:ph idx="1"/>
          </p:nvPr>
        </p:nvSpPr>
        <p:spPr>
          <a:xfrm>
            <a:off x="457200" y="1600200"/>
            <a:ext cx="8229600" cy="4997152"/>
          </a:xfrm>
        </p:spPr>
        <p:txBody>
          <a:bodyPr>
            <a:normAutofit lnSpcReduction="10000"/>
          </a:bodyPr>
          <a:lstStyle/>
          <a:p>
            <a:r>
              <a:rPr lang="en-CA" dirty="0" smtClean="0"/>
              <a:t>Mail:</a:t>
            </a:r>
          </a:p>
          <a:p>
            <a:pPr lvl="1"/>
            <a:r>
              <a:rPr lang="en-CA" dirty="0" smtClean="0"/>
              <a:t>Depends on mailing address</a:t>
            </a:r>
          </a:p>
          <a:p>
            <a:pPr lvl="1"/>
            <a:r>
              <a:rPr lang="en-CA" dirty="0" smtClean="0"/>
              <a:t>Really doesn’t matter….</a:t>
            </a:r>
          </a:p>
          <a:p>
            <a:pPr lvl="1"/>
            <a:r>
              <a:rPr lang="en-CA" dirty="0" smtClean="0"/>
              <a:t>Waterloo residents:</a:t>
            </a:r>
          </a:p>
          <a:p>
            <a:pPr lvl="2"/>
            <a:r>
              <a:rPr lang="en-CA" dirty="0" err="1" smtClean="0"/>
              <a:t>Summerside</a:t>
            </a:r>
            <a:r>
              <a:rPr lang="en-CA" dirty="0" smtClean="0"/>
              <a:t> Tax Centre</a:t>
            </a:r>
            <a:br>
              <a:rPr lang="en-CA" dirty="0" smtClean="0"/>
            </a:br>
            <a:r>
              <a:rPr lang="en-CA" dirty="0" smtClean="0"/>
              <a:t>275 </a:t>
            </a:r>
            <a:r>
              <a:rPr lang="en-CA" dirty="0"/>
              <a:t>Pope Road</a:t>
            </a:r>
            <a:br>
              <a:rPr lang="en-CA" dirty="0"/>
            </a:br>
            <a:r>
              <a:rPr lang="en-CA" dirty="0" err="1"/>
              <a:t>Summerside</a:t>
            </a:r>
            <a:r>
              <a:rPr lang="en-CA" dirty="0"/>
              <a:t> PE  C1N 6A2</a:t>
            </a:r>
          </a:p>
          <a:p>
            <a:r>
              <a:rPr lang="en-CA" dirty="0" smtClean="0"/>
              <a:t>Drop off:</a:t>
            </a:r>
          </a:p>
          <a:p>
            <a:pPr lvl="1"/>
            <a:r>
              <a:rPr lang="en-CA" dirty="0"/>
              <a:t>166 Frederick Street</a:t>
            </a:r>
            <a:br>
              <a:rPr lang="en-CA" dirty="0"/>
            </a:br>
            <a:r>
              <a:rPr lang="en-CA" dirty="0"/>
              <a:t>Kitchener ON  N2H </a:t>
            </a:r>
            <a:r>
              <a:rPr lang="en-CA" dirty="0" smtClean="0"/>
              <a:t>0A9</a:t>
            </a:r>
          </a:p>
          <a:p>
            <a:pPr lvl="1"/>
            <a:r>
              <a:rPr lang="en-CA" b="1" dirty="0" smtClean="0"/>
              <a:t>(near Frederick / Weber)</a:t>
            </a:r>
          </a:p>
          <a:p>
            <a:endParaRPr lang="en-CA" dirty="0" smtClean="0"/>
          </a:p>
        </p:txBody>
      </p:sp>
    </p:spTree>
    <p:extLst>
      <p:ext uri="{BB962C8B-B14F-4D97-AF65-F5344CB8AC3E}">
        <p14:creationId xmlns:p14="http://schemas.microsoft.com/office/powerpoint/2010/main" val="17980447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Payment</a:t>
            </a:r>
            <a:endParaRPr lang="en-CA" dirty="0"/>
          </a:p>
        </p:txBody>
      </p:sp>
      <p:sp>
        <p:nvSpPr>
          <p:cNvPr id="3" name="Content Placeholder 2"/>
          <p:cNvSpPr>
            <a:spLocks noGrp="1"/>
          </p:cNvSpPr>
          <p:nvPr>
            <p:ph idx="1"/>
          </p:nvPr>
        </p:nvSpPr>
        <p:spPr>
          <a:xfrm>
            <a:off x="457200" y="1600200"/>
            <a:ext cx="8229600" cy="4997152"/>
          </a:xfrm>
        </p:spPr>
        <p:txBody>
          <a:bodyPr>
            <a:normAutofit/>
          </a:bodyPr>
          <a:lstStyle/>
          <a:p>
            <a:r>
              <a:rPr lang="en-CA" dirty="0" smtClean="0"/>
              <a:t>Rare, for our clients</a:t>
            </a:r>
          </a:p>
          <a:p>
            <a:r>
              <a:rPr lang="en-CA" dirty="0" smtClean="0"/>
              <a:t>Both methods (EFILE/Paper):</a:t>
            </a:r>
          </a:p>
          <a:p>
            <a:pPr lvl="1"/>
            <a:r>
              <a:rPr lang="en-CA" dirty="0" smtClean="0"/>
              <a:t>Pay online via their bank</a:t>
            </a:r>
          </a:p>
          <a:p>
            <a:pPr lvl="1"/>
            <a:r>
              <a:rPr lang="en-CA" dirty="0" smtClean="0"/>
              <a:t>Pay at a teller at their bank</a:t>
            </a:r>
          </a:p>
          <a:p>
            <a:pPr lvl="1"/>
            <a:r>
              <a:rPr lang="en-CA" dirty="0" smtClean="0"/>
              <a:t>Cheque</a:t>
            </a:r>
          </a:p>
          <a:p>
            <a:pPr lvl="2"/>
            <a:r>
              <a:rPr lang="en-CA" dirty="0" smtClean="0"/>
              <a:t>Make out to ‘Receiver General’</a:t>
            </a:r>
          </a:p>
          <a:p>
            <a:pPr lvl="2"/>
            <a:r>
              <a:rPr lang="en-CA" dirty="0" smtClean="0"/>
              <a:t>Write SIN on back of cheque</a:t>
            </a:r>
          </a:p>
          <a:p>
            <a:pPr lvl="2"/>
            <a:r>
              <a:rPr lang="en-CA" smtClean="0"/>
              <a:t>Write 201 </a:t>
            </a:r>
            <a:r>
              <a:rPr lang="en-CA" dirty="0" smtClean="0"/>
              <a:t>Income Tax in Memo</a:t>
            </a:r>
          </a:p>
        </p:txBody>
      </p:sp>
    </p:spTree>
    <p:extLst>
      <p:ext uri="{BB962C8B-B14F-4D97-AF65-F5344CB8AC3E}">
        <p14:creationId xmlns:p14="http://schemas.microsoft.com/office/powerpoint/2010/main" val="32121138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err="1" smtClean="0"/>
              <a:t>Quiztime</a:t>
            </a:r>
            <a:r>
              <a:rPr lang="en-CA" dirty="0" smtClean="0"/>
              <a:t>!</a:t>
            </a:r>
            <a:endParaRPr lang="en-CA" dirty="0"/>
          </a:p>
        </p:txBody>
      </p:sp>
      <p:sp>
        <p:nvSpPr>
          <p:cNvPr id="3" name="Content Placeholder 2"/>
          <p:cNvSpPr>
            <a:spLocks noGrp="1"/>
          </p:cNvSpPr>
          <p:nvPr>
            <p:ph idx="1"/>
          </p:nvPr>
        </p:nvSpPr>
        <p:spPr>
          <a:xfrm>
            <a:off x="457200" y="1600200"/>
            <a:ext cx="8229600" cy="4997152"/>
          </a:xfrm>
        </p:spPr>
        <p:txBody>
          <a:bodyPr>
            <a:normAutofit/>
          </a:bodyPr>
          <a:lstStyle/>
          <a:p>
            <a:r>
              <a:rPr lang="en-CA" dirty="0" smtClean="0"/>
              <a:t>A) EFILE</a:t>
            </a:r>
          </a:p>
          <a:p>
            <a:endParaRPr lang="en-CA" dirty="0"/>
          </a:p>
          <a:p>
            <a:r>
              <a:rPr lang="en-CA" dirty="0" smtClean="0"/>
              <a:t>B) NETFILE</a:t>
            </a:r>
          </a:p>
          <a:p>
            <a:endParaRPr lang="en-CA" dirty="0"/>
          </a:p>
          <a:p>
            <a:r>
              <a:rPr lang="en-CA" dirty="0" smtClean="0"/>
              <a:t>C) Paper File</a:t>
            </a:r>
          </a:p>
        </p:txBody>
      </p:sp>
    </p:spTree>
    <p:extLst>
      <p:ext uri="{BB962C8B-B14F-4D97-AF65-F5344CB8AC3E}">
        <p14:creationId xmlns:p14="http://schemas.microsoft.com/office/powerpoint/2010/main" val="4237458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lh3.googleusercontent.com/t39pPH00vWBi87RqdINacQZwlrHzUN6kRxRipb7bzAOta1PUOnHkKnXHY5eMgvqX_0nOFhhdv66GkWhZSk5QHpcm6mUglyQAEMyqu3r-Wz2fFTkWNE5r5i0yAO7mwxRjOJWzbQ6n1BAWvfcCBmwFQfAjA-ru6YKaX-Odi7mh4_wB8Qq5xWXep_qnI89TlWncsEImxwsWcCzjinRR9TjxXakjzQJ03DwAPhcRKMwMORIQjQXmB2gZ-h_8AbVk3bkbfdDELiC8yW_ZEaopip884XGHlXB5zYz1u6yzI_sg9ZHYqVhz-nyR0K1C7IJkCOqR_qjUMvgV_LGvXBcl5jk8nnnJRsOPHI_QLx0NvyUEHWFDDUbO8Ar_up0YTcBD0EvAqlrKyEUIti6mLk1_n-EjB2O2Jl_1QlR7NBU6YRv0-nrben-KbuFG5Sr2fPUQWQKXYXcOLmi2dQmMj7xpnJ19qCQcdX7c4TOHHABdyxrZQRNcBi8Qjqpu1C44GeXM9ibY807Qc3ZBVC8zTKa4sLcfrK_9kDdN96RLu-uuBIoahQ2Y9eL7vrj4SJy_PFCv23_oUyeS=w930-h697-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16" y="-1755576"/>
            <a:ext cx="9396536" cy="70423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11560" y="5229200"/>
            <a:ext cx="7772400" cy="1470025"/>
          </a:xfrm>
        </p:spPr>
        <p:txBody>
          <a:bodyPr/>
          <a:lstStyle/>
          <a:p>
            <a:r>
              <a:rPr lang="en-CA" dirty="0" smtClean="0"/>
              <a:t>Tax Theory</a:t>
            </a:r>
            <a:endParaRPr lang="en-CA" dirty="0"/>
          </a:p>
        </p:txBody>
      </p:sp>
    </p:spTree>
    <p:extLst>
      <p:ext uri="{BB962C8B-B14F-4D97-AF65-F5344CB8AC3E}">
        <p14:creationId xmlns:p14="http://schemas.microsoft.com/office/powerpoint/2010/main" val="4264833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Slide One</a:t>
            </a:r>
            <a:endParaRPr lang="en-CA" dirty="0"/>
          </a:p>
        </p:txBody>
      </p:sp>
      <p:sp>
        <p:nvSpPr>
          <p:cNvPr id="3" name="Content Placeholder 2"/>
          <p:cNvSpPr>
            <a:spLocks noGrp="1"/>
          </p:cNvSpPr>
          <p:nvPr>
            <p:ph idx="1"/>
          </p:nvPr>
        </p:nvSpPr>
        <p:spPr>
          <a:xfrm>
            <a:off x="457200" y="1600200"/>
            <a:ext cx="8229600" cy="4997152"/>
          </a:xfrm>
        </p:spPr>
        <p:txBody>
          <a:bodyPr>
            <a:normAutofit/>
          </a:bodyPr>
          <a:lstStyle/>
          <a:p>
            <a:r>
              <a:rPr lang="en-CA" dirty="0" smtClean="0"/>
              <a:t>Taxes Paid</a:t>
            </a:r>
          </a:p>
          <a:p>
            <a:r>
              <a:rPr lang="en-CA" dirty="0" smtClean="0"/>
              <a:t>Less: Taxes Already Paid</a:t>
            </a:r>
          </a:p>
          <a:p>
            <a:r>
              <a:rPr lang="en-CA" dirty="0" smtClean="0"/>
              <a:t>= Tax Owing (Refund)</a:t>
            </a:r>
          </a:p>
          <a:p>
            <a:endParaRPr lang="en-CA" dirty="0"/>
          </a:p>
          <a:p>
            <a:pPr marL="0" indent="0">
              <a:buNone/>
            </a:pPr>
            <a:r>
              <a:rPr lang="en-CA" dirty="0" smtClean="0"/>
              <a:t>Taxes Paid – Taxes Already Paid = Owing</a:t>
            </a:r>
          </a:p>
        </p:txBody>
      </p:sp>
    </p:spTree>
    <p:extLst>
      <p:ext uri="{BB962C8B-B14F-4D97-AF65-F5344CB8AC3E}">
        <p14:creationId xmlns:p14="http://schemas.microsoft.com/office/powerpoint/2010/main" val="265527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Slide Two</a:t>
            </a:r>
            <a:endParaRPr lang="en-CA" dirty="0"/>
          </a:p>
        </p:txBody>
      </p:sp>
      <p:sp>
        <p:nvSpPr>
          <p:cNvPr id="3" name="Content Placeholder 2"/>
          <p:cNvSpPr>
            <a:spLocks noGrp="1"/>
          </p:cNvSpPr>
          <p:nvPr>
            <p:ph idx="1"/>
          </p:nvPr>
        </p:nvSpPr>
        <p:spPr>
          <a:xfrm>
            <a:off x="457200" y="1600200"/>
            <a:ext cx="8229600" cy="4997152"/>
          </a:xfrm>
        </p:spPr>
        <p:txBody>
          <a:bodyPr>
            <a:normAutofit/>
          </a:bodyPr>
          <a:lstStyle/>
          <a:p>
            <a:r>
              <a:rPr lang="en-CA" dirty="0" smtClean="0"/>
              <a:t>Income</a:t>
            </a:r>
          </a:p>
          <a:p>
            <a:r>
              <a:rPr lang="en-CA" dirty="0" smtClean="0"/>
              <a:t>Less: Deductions</a:t>
            </a:r>
          </a:p>
          <a:p>
            <a:r>
              <a:rPr lang="en-CA" dirty="0" smtClean="0"/>
              <a:t>Equals: Taxable Income</a:t>
            </a:r>
            <a:br>
              <a:rPr lang="en-CA" dirty="0" smtClean="0"/>
            </a:br>
            <a:endParaRPr lang="en-CA" dirty="0" smtClean="0"/>
          </a:p>
          <a:p>
            <a:r>
              <a:rPr lang="en-CA" dirty="0" smtClean="0"/>
              <a:t>Calculate Taxes</a:t>
            </a:r>
          </a:p>
          <a:p>
            <a:r>
              <a:rPr lang="en-CA" dirty="0" smtClean="0"/>
              <a:t>Less: Tax Credits</a:t>
            </a:r>
          </a:p>
          <a:p>
            <a:r>
              <a:rPr lang="en-CA" dirty="0" smtClean="0"/>
              <a:t>Taxes</a:t>
            </a:r>
          </a:p>
          <a:p>
            <a:endParaRPr lang="en-CA" dirty="0"/>
          </a:p>
        </p:txBody>
      </p:sp>
    </p:spTree>
    <p:extLst>
      <p:ext uri="{BB962C8B-B14F-4D97-AF65-F5344CB8AC3E}">
        <p14:creationId xmlns:p14="http://schemas.microsoft.com/office/powerpoint/2010/main" val="2992266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Major Steps</a:t>
            </a:r>
            <a:endParaRPr lang="en-CA" dirty="0"/>
          </a:p>
        </p:txBody>
      </p:sp>
      <p:sp>
        <p:nvSpPr>
          <p:cNvPr id="3" name="Content Placeholder 2"/>
          <p:cNvSpPr>
            <a:spLocks noGrp="1"/>
          </p:cNvSpPr>
          <p:nvPr>
            <p:ph idx="1"/>
          </p:nvPr>
        </p:nvSpPr>
        <p:spPr>
          <a:xfrm>
            <a:off x="457200" y="1600200"/>
            <a:ext cx="8229600" cy="4997152"/>
          </a:xfrm>
        </p:spPr>
        <p:txBody>
          <a:bodyPr>
            <a:normAutofit/>
          </a:bodyPr>
          <a:lstStyle/>
          <a:p>
            <a:r>
              <a:rPr lang="en-CA" dirty="0" smtClean="0"/>
              <a:t>Calculate Total Income</a:t>
            </a:r>
          </a:p>
          <a:p>
            <a:r>
              <a:rPr lang="en-CA" b="1" dirty="0" smtClean="0"/>
              <a:t>Deductions</a:t>
            </a:r>
          </a:p>
          <a:p>
            <a:r>
              <a:rPr lang="en-CA" dirty="0" smtClean="0"/>
              <a:t>Calculate Taxable Income</a:t>
            </a:r>
          </a:p>
          <a:p>
            <a:r>
              <a:rPr lang="en-CA" dirty="0" smtClean="0"/>
              <a:t>Calculate Tax Payable</a:t>
            </a:r>
          </a:p>
          <a:p>
            <a:r>
              <a:rPr lang="en-CA" dirty="0" smtClean="0"/>
              <a:t>Subtract </a:t>
            </a:r>
            <a:r>
              <a:rPr lang="en-CA" b="1" dirty="0" smtClean="0"/>
              <a:t>Credits</a:t>
            </a:r>
          </a:p>
          <a:p>
            <a:r>
              <a:rPr lang="en-CA" dirty="0" smtClean="0"/>
              <a:t>Subtract Income Tax Deducted at Source</a:t>
            </a:r>
          </a:p>
          <a:p>
            <a:r>
              <a:rPr lang="en-CA" dirty="0" smtClean="0"/>
              <a:t>Refund / Payable</a:t>
            </a:r>
          </a:p>
        </p:txBody>
      </p:sp>
    </p:spTree>
    <p:extLst>
      <p:ext uri="{BB962C8B-B14F-4D97-AF65-F5344CB8AC3E}">
        <p14:creationId xmlns:p14="http://schemas.microsoft.com/office/powerpoint/2010/main" val="1590272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Total Income</a:t>
            </a:r>
            <a:endParaRPr lang="en-CA" dirty="0"/>
          </a:p>
        </p:txBody>
      </p:sp>
      <p:sp>
        <p:nvSpPr>
          <p:cNvPr id="3" name="Content Placeholder 2"/>
          <p:cNvSpPr>
            <a:spLocks noGrp="1"/>
          </p:cNvSpPr>
          <p:nvPr>
            <p:ph idx="1"/>
          </p:nvPr>
        </p:nvSpPr>
        <p:spPr>
          <a:xfrm>
            <a:off x="457200" y="1600200"/>
            <a:ext cx="3390900" cy="4997152"/>
          </a:xfrm>
        </p:spPr>
        <p:txBody>
          <a:bodyPr>
            <a:normAutofit/>
          </a:bodyPr>
          <a:lstStyle/>
          <a:p>
            <a:r>
              <a:rPr lang="en-CA" dirty="0" smtClean="0"/>
              <a:t>Page 2 of Jacket</a:t>
            </a:r>
          </a:p>
          <a:p>
            <a:r>
              <a:rPr lang="en-CA" dirty="0" smtClean="0"/>
              <a:t>Self-explanatory</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8588" y="1268760"/>
            <a:ext cx="5295900" cy="543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2732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Deductions</a:t>
            </a:r>
            <a:endParaRPr lang="en-CA" dirty="0"/>
          </a:p>
        </p:txBody>
      </p:sp>
      <p:sp>
        <p:nvSpPr>
          <p:cNvPr id="3" name="Content Placeholder 2"/>
          <p:cNvSpPr>
            <a:spLocks noGrp="1"/>
          </p:cNvSpPr>
          <p:nvPr>
            <p:ph idx="1"/>
          </p:nvPr>
        </p:nvSpPr>
        <p:spPr>
          <a:xfrm>
            <a:off x="457200" y="1600200"/>
            <a:ext cx="8219256" cy="4997152"/>
          </a:xfrm>
        </p:spPr>
        <p:txBody>
          <a:bodyPr>
            <a:normAutofit/>
          </a:bodyPr>
          <a:lstStyle/>
          <a:p>
            <a:r>
              <a:rPr lang="en-CA" dirty="0" smtClean="0"/>
              <a:t>Government allows specific deductions to your total income</a:t>
            </a:r>
          </a:p>
          <a:p>
            <a:r>
              <a:rPr lang="en-CA" dirty="0" smtClean="0"/>
              <a:t>Represents using your income which reduce your ability to pay</a:t>
            </a:r>
          </a:p>
          <a:p>
            <a:r>
              <a:rPr lang="en-CA" dirty="0" smtClean="0"/>
              <a:t>Used to encourage certain behaviours</a:t>
            </a:r>
          </a:p>
        </p:txBody>
      </p:sp>
    </p:spTree>
    <p:extLst>
      <p:ext uri="{BB962C8B-B14F-4D97-AF65-F5344CB8AC3E}">
        <p14:creationId xmlns:p14="http://schemas.microsoft.com/office/powerpoint/2010/main" val="1626239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Common Examples</a:t>
            </a:r>
            <a:endParaRPr lang="en-CA" dirty="0"/>
          </a:p>
        </p:txBody>
      </p:sp>
      <p:sp>
        <p:nvSpPr>
          <p:cNvPr id="3" name="Content Placeholder 2"/>
          <p:cNvSpPr>
            <a:spLocks noGrp="1"/>
          </p:cNvSpPr>
          <p:nvPr>
            <p:ph idx="1"/>
          </p:nvPr>
        </p:nvSpPr>
        <p:spPr>
          <a:xfrm>
            <a:off x="457200" y="1600200"/>
            <a:ext cx="8219256" cy="4997152"/>
          </a:xfrm>
        </p:spPr>
        <p:txBody>
          <a:bodyPr>
            <a:normAutofit/>
          </a:bodyPr>
          <a:lstStyle/>
          <a:p>
            <a:r>
              <a:rPr lang="en-CA" dirty="0" smtClean="0"/>
              <a:t>RRSP Contributions</a:t>
            </a:r>
          </a:p>
          <a:p>
            <a:r>
              <a:rPr lang="en-CA" dirty="0" smtClean="0"/>
              <a:t>Union Dues</a:t>
            </a:r>
          </a:p>
          <a:p>
            <a:r>
              <a:rPr lang="en-CA" dirty="0" smtClean="0"/>
              <a:t>Professional Dues</a:t>
            </a:r>
          </a:p>
          <a:p>
            <a:r>
              <a:rPr lang="en-CA" dirty="0" smtClean="0"/>
              <a:t>Child Care</a:t>
            </a:r>
          </a:p>
          <a:p>
            <a:r>
              <a:rPr lang="en-CA" dirty="0" smtClean="0"/>
              <a:t>Moving Expenses</a:t>
            </a:r>
          </a:p>
        </p:txBody>
      </p:sp>
    </p:spTree>
    <p:extLst>
      <p:ext uri="{BB962C8B-B14F-4D97-AF65-F5344CB8AC3E}">
        <p14:creationId xmlns:p14="http://schemas.microsoft.com/office/powerpoint/2010/main" val="2490089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More Important Things</a:t>
            </a:r>
            <a:endParaRPr lang="en-CA" dirty="0"/>
          </a:p>
        </p:txBody>
      </p:sp>
      <p:sp>
        <p:nvSpPr>
          <p:cNvPr id="3" name="Content Placeholder 2"/>
          <p:cNvSpPr>
            <a:spLocks noGrp="1"/>
          </p:cNvSpPr>
          <p:nvPr>
            <p:ph idx="1"/>
          </p:nvPr>
        </p:nvSpPr>
        <p:spPr>
          <a:xfrm>
            <a:off x="457200" y="1600200"/>
            <a:ext cx="8229600" cy="4925144"/>
          </a:xfrm>
        </p:spPr>
        <p:txBody>
          <a:bodyPr>
            <a:normAutofit lnSpcReduction="10000"/>
          </a:bodyPr>
          <a:lstStyle/>
          <a:p>
            <a:r>
              <a:rPr lang="en-CA" dirty="0" smtClean="0"/>
              <a:t>Protect your hardware!</a:t>
            </a:r>
          </a:p>
          <a:p>
            <a:pPr lvl="1"/>
            <a:r>
              <a:rPr lang="en-CA" dirty="0" smtClean="0"/>
              <a:t>Spyware, </a:t>
            </a:r>
            <a:r>
              <a:rPr lang="en-CA" dirty="0" err="1" smtClean="0"/>
              <a:t>keyloggers</a:t>
            </a:r>
            <a:r>
              <a:rPr lang="en-CA" dirty="0" smtClean="0"/>
              <a:t>, etc.</a:t>
            </a:r>
          </a:p>
          <a:p>
            <a:pPr lvl="1"/>
            <a:r>
              <a:rPr lang="en-CA" dirty="0" smtClean="0"/>
              <a:t>Firewall: </a:t>
            </a:r>
            <a:r>
              <a:rPr lang="en-CA" dirty="0" err="1" smtClean="0"/>
              <a:t>GlassWire</a:t>
            </a:r>
            <a:r>
              <a:rPr lang="en-CA" dirty="0" smtClean="0"/>
              <a:t>, Anti-virus: Microsoft Security Essentials</a:t>
            </a:r>
          </a:p>
          <a:p>
            <a:r>
              <a:rPr lang="en-CA" dirty="0" smtClean="0"/>
              <a:t>Dress well</a:t>
            </a:r>
          </a:p>
          <a:p>
            <a:pPr lvl="1"/>
            <a:r>
              <a:rPr lang="en-CA" dirty="0" smtClean="0"/>
              <a:t>No torn jeans, offensive logos/words/etc.</a:t>
            </a:r>
          </a:p>
          <a:p>
            <a:pPr lvl="1"/>
            <a:r>
              <a:rPr lang="en-CA" dirty="0" smtClean="0"/>
              <a:t>Representing AFSA, UW and Yourself</a:t>
            </a:r>
          </a:p>
          <a:p>
            <a:r>
              <a:rPr lang="en-CA" dirty="0" smtClean="0"/>
              <a:t>Media</a:t>
            </a:r>
          </a:p>
          <a:p>
            <a:pPr lvl="1"/>
            <a:r>
              <a:rPr lang="en-CA" dirty="0" smtClean="0"/>
              <a:t>Unlikely</a:t>
            </a:r>
          </a:p>
          <a:p>
            <a:pPr lvl="1"/>
            <a:r>
              <a:rPr lang="en-CA" dirty="0" smtClean="0"/>
              <a:t>Don’t talk to them</a:t>
            </a:r>
          </a:p>
        </p:txBody>
      </p:sp>
    </p:spTree>
    <p:extLst>
      <p:ext uri="{BB962C8B-B14F-4D97-AF65-F5344CB8AC3E}">
        <p14:creationId xmlns:p14="http://schemas.microsoft.com/office/powerpoint/2010/main" val="11368534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Taxable Income</a:t>
            </a:r>
            <a:endParaRPr lang="en-CA" dirty="0"/>
          </a:p>
        </p:txBody>
      </p:sp>
      <p:sp>
        <p:nvSpPr>
          <p:cNvPr id="3" name="Content Placeholder 2"/>
          <p:cNvSpPr>
            <a:spLocks noGrp="1"/>
          </p:cNvSpPr>
          <p:nvPr>
            <p:ph idx="1"/>
          </p:nvPr>
        </p:nvSpPr>
        <p:spPr>
          <a:xfrm>
            <a:off x="457200" y="1600200"/>
            <a:ext cx="8219256" cy="4997152"/>
          </a:xfrm>
        </p:spPr>
        <p:txBody>
          <a:bodyPr>
            <a:normAutofit/>
          </a:bodyPr>
          <a:lstStyle/>
          <a:p>
            <a:r>
              <a:rPr lang="en-CA" dirty="0" smtClean="0"/>
              <a:t>Total Income – Deductions = Net Income</a:t>
            </a:r>
          </a:p>
          <a:p>
            <a:r>
              <a:rPr lang="en-CA" dirty="0" smtClean="0"/>
              <a:t>Net Income – More Deductions = Taxable Income</a:t>
            </a:r>
          </a:p>
          <a:p>
            <a:endParaRPr lang="en-CA" dirty="0"/>
          </a:p>
          <a:p>
            <a:r>
              <a:rPr lang="en-CA" dirty="0" smtClean="0"/>
              <a:t>We’re not concerned about Net Income </a:t>
            </a:r>
            <a:r>
              <a:rPr lang="en-CA" dirty="0" err="1" smtClean="0"/>
              <a:t>vs</a:t>
            </a:r>
            <a:r>
              <a:rPr lang="en-CA" dirty="0" smtClean="0"/>
              <a:t> Taxable Income</a:t>
            </a:r>
          </a:p>
          <a:p>
            <a:r>
              <a:rPr lang="en-CA" dirty="0" smtClean="0"/>
              <a:t>Will be the same for all the returns we prepare</a:t>
            </a:r>
          </a:p>
        </p:txBody>
      </p:sp>
    </p:spTree>
    <p:extLst>
      <p:ext uri="{BB962C8B-B14F-4D97-AF65-F5344CB8AC3E}">
        <p14:creationId xmlns:p14="http://schemas.microsoft.com/office/powerpoint/2010/main" val="2420062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Taxes Payable</a:t>
            </a:r>
            <a:endParaRPr lang="en-CA" dirty="0"/>
          </a:p>
        </p:txBody>
      </p:sp>
      <p:sp>
        <p:nvSpPr>
          <p:cNvPr id="3" name="Content Placeholder 2"/>
          <p:cNvSpPr>
            <a:spLocks noGrp="1"/>
          </p:cNvSpPr>
          <p:nvPr>
            <p:ph idx="1"/>
          </p:nvPr>
        </p:nvSpPr>
        <p:spPr>
          <a:xfrm>
            <a:off x="457200" y="1600200"/>
            <a:ext cx="8219256" cy="4997152"/>
          </a:xfrm>
        </p:spPr>
        <p:txBody>
          <a:bodyPr>
            <a:normAutofit/>
          </a:bodyPr>
          <a:lstStyle/>
          <a:p>
            <a:r>
              <a:rPr lang="en-CA" dirty="0" smtClean="0"/>
              <a:t>See ‘Schedule 1’ link</a:t>
            </a:r>
          </a:p>
          <a:p>
            <a:r>
              <a:rPr lang="en-CA" dirty="0" smtClean="0"/>
              <a:t>‘Tax Brackets’ affect how much tax you pay</a:t>
            </a:r>
          </a:p>
          <a:p>
            <a:r>
              <a:rPr lang="en-CA" dirty="0" smtClean="0"/>
              <a:t>Progressive</a:t>
            </a:r>
          </a:p>
        </p:txBody>
      </p:sp>
    </p:spTree>
    <p:extLst>
      <p:ext uri="{BB962C8B-B14F-4D97-AF65-F5344CB8AC3E}">
        <p14:creationId xmlns:p14="http://schemas.microsoft.com/office/powerpoint/2010/main" val="1255048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Credits</a:t>
            </a:r>
            <a:endParaRPr lang="en-CA" dirty="0"/>
          </a:p>
        </p:txBody>
      </p:sp>
      <p:sp>
        <p:nvSpPr>
          <p:cNvPr id="3" name="Content Placeholder 2"/>
          <p:cNvSpPr>
            <a:spLocks noGrp="1"/>
          </p:cNvSpPr>
          <p:nvPr>
            <p:ph idx="1"/>
          </p:nvPr>
        </p:nvSpPr>
        <p:spPr>
          <a:xfrm>
            <a:off x="457200" y="1600200"/>
            <a:ext cx="8219256" cy="4997152"/>
          </a:xfrm>
        </p:spPr>
        <p:txBody>
          <a:bodyPr>
            <a:normAutofit/>
          </a:bodyPr>
          <a:lstStyle/>
          <a:p>
            <a:r>
              <a:rPr lang="en-CA" dirty="0" smtClean="0"/>
              <a:t>(Generally) reduces tax payable</a:t>
            </a:r>
          </a:p>
          <a:p>
            <a:r>
              <a:rPr lang="en-CA" dirty="0" smtClean="0"/>
              <a:t>Also used to encourage certain behaviour</a:t>
            </a:r>
          </a:p>
          <a:p>
            <a:r>
              <a:rPr lang="en-CA" dirty="0" smtClean="0"/>
              <a:t>Refundable vs. Non-Refundable</a:t>
            </a:r>
          </a:p>
          <a:p>
            <a:r>
              <a:rPr lang="en-CA" b="1" dirty="0" smtClean="0"/>
              <a:t>Some don’t affect the balance of return (</a:t>
            </a:r>
            <a:r>
              <a:rPr lang="en-CA" b="1" dirty="0" err="1" smtClean="0"/>
              <a:t>ie</a:t>
            </a:r>
            <a:r>
              <a:rPr lang="en-CA" b="1" dirty="0" smtClean="0"/>
              <a:t>. paid separately!)</a:t>
            </a:r>
          </a:p>
          <a:p>
            <a:r>
              <a:rPr lang="en-CA" dirty="0" smtClean="0"/>
              <a:t>If you receive $1 of credit, it reduces your taxes payable by 15 cents (federal tax)</a:t>
            </a:r>
          </a:p>
        </p:txBody>
      </p:sp>
    </p:spTree>
    <p:extLst>
      <p:ext uri="{BB962C8B-B14F-4D97-AF65-F5344CB8AC3E}">
        <p14:creationId xmlns:p14="http://schemas.microsoft.com/office/powerpoint/2010/main" val="1350039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Source Deductions</a:t>
            </a:r>
            <a:endParaRPr lang="en-CA" dirty="0"/>
          </a:p>
        </p:txBody>
      </p:sp>
      <p:sp>
        <p:nvSpPr>
          <p:cNvPr id="3" name="Content Placeholder 2"/>
          <p:cNvSpPr>
            <a:spLocks noGrp="1"/>
          </p:cNvSpPr>
          <p:nvPr>
            <p:ph idx="1"/>
          </p:nvPr>
        </p:nvSpPr>
        <p:spPr>
          <a:xfrm>
            <a:off x="457200" y="1600200"/>
            <a:ext cx="8219256" cy="4997152"/>
          </a:xfrm>
        </p:spPr>
        <p:txBody>
          <a:bodyPr>
            <a:normAutofit/>
          </a:bodyPr>
          <a:lstStyle/>
          <a:p>
            <a:r>
              <a:rPr lang="en-CA" dirty="0" smtClean="0"/>
              <a:t>Employer sends part of your paycheque to the government</a:t>
            </a:r>
          </a:p>
          <a:p>
            <a:r>
              <a:rPr lang="en-CA" dirty="0" smtClean="0"/>
              <a:t>Covers CPP, EI and Income Tax</a:t>
            </a:r>
          </a:p>
          <a:p>
            <a:r>
              <a:rPr lang="en-CA" dirty="0" smtClean="0"/>
              <a:t>More tax deducted at source than </a:t>
            </a:r>
            <a:r>
              <a:rPr lang="en-CA" dirty="0" err="1" smtClean="0"/>
              <a:t>necesary</a:t>
            </a:r>
            <a:endParaRPr lang="en-CA" dirty="0" smtClean="0"/>
          </a:p>
          <a:p>
            <a:endParaRPr lang="en-CA" b="1" dirty="0" smtClean="0"/>
          </a:p>
        </p:txBody>
      </p:sp>
    </p:spTree>
    <p:extLst>
      <p:ext uri="{BB962C8B-B14F-4D97-AF65-F5344CB8AC3E}">
        <p14:creationId xmlns:p14="http://schemas.microsoft.com/office/powerpoint/2010/main" val="899511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Refund / Balance Owing</a:t>
            </a:r>
            <a:endParaRPr lang="en-CA" dirty="0"/>
          </a:p>
        </p:txBody>
      </p:sp>
      <p:sp>
        <p:nvSpPr>
          <p:cNvPr id="3" name="Content Placeholder 2"/>
          <p:cNvSpPr>
            <a:spLocks noGrp="1"/>
          </p:cNvSpPr>
          <p:nvPr>
            <p:ph idx="1"/>
          </p:nvPr>
        </p:nvSpPr>
        <p:spPr>
          <a:xfrm>
            <a:off x="457200" y="1600200"/>
            <a:ext cx="8219256" cy="4997152"/>
          </a:xfrm>
        </p:spPr>
        <p:txBody>
          <a:bodyPr>
            <a:normAutofit/>
          </a:bodyPr>
          <a:lstStyle/>
          <a:p>
            <a:r>
              <a:rPr lang="en-CA" dirty="0" smtClean="0"/>
              <a:t>Represents how much they have to pay now, or will get back after the CRA processes return</a:t>
            </a:r>
          </a:p>
          <a:p>
            <a:r>
              <a:rPr lang="en-CA" dirty="0" smtClean="0"/>
              <a:t>The only line that your client will probably care about</a:t>
            </a:r>
          </a:p>
          <a:p>
            <a:r>
              <a:rPr lang="en-CA" b="1" dirty="0" smtClean="0"/>
              <a:t>Tax Return is simply a reconciliation</a:t>
            </a:r>
          </a:p>
        </p:txBody>
      </p:sp>
    </p:spTree>
    <p:extLst>
      <p:ext uri="{BB962C8B-B14F-4D97-AF65-F5344CB8AC3E}">
        <p14:creationId xmlns:p14="http://schemas.microsoft.com/office/powerpoint/2010/main" val="4211441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Common Misconceptions</a:t>
            </a:r>
            <a:endParaRPr lang="en-CA" dirty="0"/>
          </a:p>
        </p:txBody>
      </p:sp>
      <p:sp>
        <p:nvSpPr>
          <p:cNvPr id="3" name="Content Placeholder 2"/>
          <p:cNvSpPr>
            <a:spLocks noGrp="1"/>
          </p:cNvSpPr>
          <p:nvPr>
            <p:ph idx="1"/>
          </p:nvPr>
        </p:nvSpPr>
        <p:spPr>
          <a:xfrm>
            <a:off x="457200" y="1600200"/>
            <a:ext cx="8219256" cy="4997152"/>
          </a:xfrm>
        </p:spPr>
        <p:txBody>
          <a:bodyPr>
            <a:normAutofit fontScale="92500" lnSpcReduction="20000"/>
          </a:bodyPr>
          <a:lstStyle/>
          <a:p>
            <a:r>
              <a:rPr lang="en-CA" dirty="0" smtClean="0"/>
              <a:t>Tax Refund / Balance Owing </a:t>
            </a:r>
            <a:r>
              <a:rPr lang="en-CA" dirty="0" err="1" smtClean="0"/>
              <a:t>vs</a:t>
            </a:r>
            <a:r>
              <a:rPr lang="en-CA" dirty="0" smtClean="0"/>
              <a:t> Taxes Payable (tinyurl.com/</a:t>
            </a:r>
            <a:r>
              <a:rPr lang="en-CA" dirty="0" err="1" smtClean="0"/>
              <a:t>allthosedocs</a:t>
            </a:r>
            <a:r>
              <a:rPr lang="en-CA" dirty="0" smtClean="0"/>
              <a:t>)</a:t>
            </a:r>
          </a:p>
          <a:p>
            <a:pPr lvl="1"/>
            <a:r>
              <a:rPr lang="en-CA" dirty="0" smtClean="0"/>
              <a:t>“For </a:t>
            </a:r>
            <a:r>
              <a:rPr lang="en-CA" dirty="0"/>
              <a:t>years, I used to go to a fancy accountant to get my taxes done. It cost me around $750, and I always wound up owing at least $1,000 in the end</a:t>
            </a:r>
            <a:r>
              <a:rPr lang="en-CA" dirty="0" smtClean="0"/>
              <a:t>.”</a:t>
            </a:r>
          </a:p>
          <a:p>
            <a:pPr lvl="1"/>
            <a:r>
              <a:rPr lang="en-CA" dirty="0" smtClean="0"/>
              <a:t>“[a ‘tax preparer’] charged </a:t>
            </a:r>
            <a:r>
              <a:rPr lang="en-CA" dirty="0"/>
              <a:t>me $350 and I got a $350 refund, so I was even</a:t>
            </a:r>
            <a:r>
              <a:rPr lang="en-CA" dirty="0" smtClean="0"/>
              <a:t>.”</a:t>
            </a:r>
          </a:p>
          <a:p>
            <a:pPr lvl="1"/>
            <a:r>
              <a:rPr lang="en-CA" dirty="0" smtClean="0"/>
              <a:t>“Filing </a:t>
            </a:r>
            <a:r>
              <a:rPr lang="en-CA" dirty="0"/>
              <a:t>my taxes through TurboTax would cost $130 (I live in one state and work in another, so I have two state returns), so my refund had to be greater than $130 for me to go with TurboTax. As it turned out, TurboTax calculated that I should net more than $2,000 in </a:t>
            </a:r>
            <a:r>
              <a:rPr lang="en-CA" dirty="0" smtClean="0"/>
              <a:t>refunds”</a:t>
            </a:r>
            <a:endParaRPr lang="en-CA" b="1" dirty="0" smtClean="0"/>
          </a:p>
        </p:txBody>
      </p:sp>
    </p:spTree>
    <p:extLst>
      <p:ext uri="{BB962C8B-B14F-4D97-AF65-F5344CB8AC3E}">
        <p14:creationId xmlns:p14="http://schemas.microsoft.com/office/powerpoint/2010/main" val="1211373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Common Misconceptions</a:t>
            </a:r>
            <a:endParaRPr lang="en-CA" dirty="0"/>
          </a:p>
        </p:txBody>
      </p:sp>
      <p:sp>
        <p:nvSpPr>
          <p:cNvPr id="3" name="Content Placeholder 2"/>
          <p:cNvSpPr>
            <a:spLocks noGrp="1"/>
          </p:cNvSpPr>
          <p:nvPr>
            <p:ph idx="1"/>
          </p:nvPr>
        </p:nvSpPr>
        <p:spPr>
          <a:xfrm>
            <a:off x="457200" y="1600200"/>
            <a:ext cx="8219256" cy="4997152"/>
          </a:xfrm>
        </p:spPr>
        <p:txBody>
          <a:bodyPr>
            <a:normAutofit/>
          </a:bodyPr>
          <a:lstStyle/>
          <a:p>
            <a:r>
              <a:rPr lang="en-CA" dirty="0" smtClean="0"/>
              <a:t>Tax Refund / Balance Owing </a:t>
            </a:r>
            <a:r>
              <a:rPr lang="en-CA" dirty="0" err="1" smtClean="0"/>
              <a:t>vs</a:t>
            </a:r>
            <a:r>
              <a:rPr lang="en-CA" dirty="0" smtClean="0"/>
              <a:t> Taxes Payable</a:t>
            </a:r>
          </a:p>
          <a:p>
            <a:pPr lvl="1"/>
            <a:r>
              <a:rPr lang="en-CA" b="1" dirty="0" smtClean="0"/>
              <a:t>For our tax planning purposes, we are NOT AT ALL concerned about Refund / Balance Owing</a:t>
            </a:r>
          </a:p>
        </p:txBody>
      </p:sp>
    </p:spTree>
    <p:extLst>
      <p:ext uri="{BB962C8B-B14F-4D97-AF65-F5344CB8AC3E}">
        <p14:creationId xmlns:p14="http://schemas.microsoft.com/office/powerpoint/2010/main" val="1763271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Common Misconceptions Pt2</a:t>
            </a:r>
            <a:endParaRPr lang="en-CA" dirty="0"/>
          </a:p>
        </p:txBody>
      </p:sp>
      <p:sp>
        <p:nvSpPr>
          <p:cNvPr id="3" name="Content Placeholder 2"/>
          <p:cNvSpPr>
            <a:spLocks noGrp="1"/>
          </p:cNvSpPr>
          <p:nvPr>
            <p:ph idx="1"/>
          </p:nvPr>
        </p:nvSpPr>
        <p:spPr>
          <a:xfrm>
            <a:off x="457200" y="1600200"/>
            <a:ext cx="8219256" cy="4997152"/>
          </a:xfrm>
        </p:spPr>
        <p:txBody>
          <a:bodyPr>
            <a:normAutofit/>
          </a:bodyPr>
          <a:lstStyle/>
          <a:p>
            <a:r>
              <a:rPr lang="en-CA" dirty="0" smtClean="0"/>
              <a:t>Deductions </a:t>
            </a:r>
            <a:r>
              <a:rPr lang="en-CA" dirty="0" err="1" smtClean="0"/>
              <a:t>vs</a:t>
            </a:r>
            <a:r>
              <a:rPr lang="en-CA" dirty="0" smtClean="0"/>
              <a:t> Credit</a:t>
            </a:r>
          </a:p>
          <a:p>
            <a:pPr lvl="1"/>
            <a:r>
              <a:rPr lang="en-CA" dirty="0" smtClean="0"/>
              <a:t>Deductions decrease Income</a:t>
            </a:r>
          </a:p>
          <a:p>
            <a:pPr lvl="1"/>
            <a:r>
              <a:rPr lang="en-CA" dirty="0" smtClean="0"/>
              <a:t>(Income is used to calculate taxes payable)</a:t>
            </a:r>
          </a:p>
          <a:p>
            <a:pPr lvl="1"/>
            <a:r>
              <a:rPr lang="en-CA" dirty="0" smtClean="0"/>
              <a:t>Credit decreases Taxes Payable</a:t>
            </a:r>
          </a:p>
          <a:p>
            <a:pPr lvl="1"/>
            <a:endParaRPr lang="en-CA" dirty="0" smtClean="0"/>
          </a:p>
          <a:p>
            <a:endParaRPr lang="en-CA" b="1" dirty="0" smtClean="0"/>
          </a:p>
        </p:txBody>
      </p:sp>
    </p:spTree>
    <p:extLst>
      <p:ext uri="{BB962C8B-B14F-4D97-AF65-F5344CB8AC3E}">
        <p14:creationId xmlns:p14="http://schemas.microsoft.com/office/powerpoint/2010/main" val="3716867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Common Misconceptions Pt3</a:t>
            </a:r>
            <a:endParaRPr lang="en-CA" dirty="0"/>
          </a:p>
        </p:txBody>
      </p:sp>
      <p:sp>
        <p:nvSpPr>
          <p:cNvPr id="3" name="Content Placeholder 2"/>
          <p:cNvSpPr>
            <a:spLocks noGrp="1"/>
          </p:cNvSpPr>
          <p:nvPr>
            <p:ph idx="1"/>
          </p:nvPr>
        </p:nvSpPr>
        <p:spPr>
          <a:xfrm>
            <a:off x="457200" y="1600200"/>
            <a:ext cx="8219256" cy="4997152"/>
          </a:xfrm>
        </p:spPr>
        <p:txBody>
          <a:bodyPr>
            <a:normAutofit/>
          </a:bodyPr>
          <a:lstStyle/>
          <a:p>
            <a:r>
              <a:rPr lang="en-CA" dirty="0" smtClean="0"/>
              <a:t>Tax Preparation </a:t>
            </a:r>
            <a:r>
              <a:rPr lang="en-CA" dirty="0" err="1" smtClean="0"/>
              <a:t>vs</a:t>
            </a:r>
            <a:r>
              <a:rPr lang="en-CA" dirty="0" smtClean="0"/>
              <a:t> Tax Planning</a:t>
            </a:r>
          </a:p>
          <a:p>
            <a:pPr lvl="1"/>
            <a:endParaRPr lang="en-CA" dirty="0" smtClean="0"/>
          </a:p>
          <a:p>
            <a:endParaRPr lang="en-CA" b="1" dirty="0" smtClean="0"/>
          </a:p>
        </p:txBody>
      </p:sp>
    </p:spTree>
    <p:extLst>
      <p:ext uri="{BB962C8B-B14F-4D97-AF65-F5344CB8AC3E}">
        <p14:creationId xmlns:p14="http://schemas.microsoft.com/office/powerpoint/2010/main" val="860068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scontent-ord.xx.fbcdn.net/hphotos-xpf1/v/t1.0-9/10942587_10155080808660322_9163045558008365266_n.jpg?oh=64ea30dff1e3859adbdf372d9741d6cc&amp;oe=5586BD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3" y="-27384"/>
            <a:ext cx="9154943" cy="9154945"/>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0" y="5011943"/>
            <a:ext cx="9180512" cy="1873441"/>
            <a:chOff x="0" y="5011943"/>
            <a:chExt cx="9180512" cy="1873441"/>
          </a:xfrm>
        </p:grpSpPr>
        <p:sp>
          <p:nvSpPr>
            <p:cNvPr id="7" name="Rectangle 6"/>
            <p:cNvSpPr/>
            <p:nvPr/>
          </p:nvSpPr>
          <p:spPr>
            <a:xfrm>
              <a:off x="0" y="5039327"/>
              <a:ext cx="9180512" cy="18460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8" name="Straight Connector 7"/>
            <p:cNvCxnSpPr/>
            <p:nvPr/>
          </p:nvCxnSpPr>
          <p:spPr>
            <a:xfrm>
              <a:off x="0" y="5011943"/>
              <a:ext cx="91440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611560" y="5229200"/>
            <a:ext cx="7772400" cy="1470025"/>
          </a:xfrm>
        </p:spPr>
        <p:txBody>
          <a:bodyPr/>
          <a:lstStyle/>
          <a:p>
            <a:r>
              <a:rPr lang="en-CA" dirty="0" smtClean="0"/>
              <a:t>Unboxing UFILE</a:t>
            </a:r>
            <a:endParaRPr lang="en-CA" dirty="0"/>
          </a:p>
        </p:txBody>
      </p:sp>
      <p:sp>
        <p:nvSpPr>
          <p:cNvPr id="4" name="TextBox 3"/>
          <p:cNvSpPr txBox="1"/>
          <p:nvPr/>
        </p:nvSpPr>
        <p:spPr>
          <a:xfrm>
            <a:off x="133073" y="120373"/>
            <a:ext cx="2903359" cy="369332"/>
          </a:xfrm>
          <a:prstGeom prst="rect">
            <a:avLst/>
          </a:prstGeom>
          <a:solidFill>
            <a:schemeClr val="bg1"/>
          </a:solidFill>
        </p:spPr>
        <p:txBody>
          <a:bodyPr wrap="none" rtlCol="0">
            <a:spAutoFit/>
          </a:bodyPr>
          <a:lstStyle/>
          <a:p>
            <a:r>
              <a:rPr lang="en-CA" dirty="0" smtClean="0"/>
              <a:t>Unboxing a BlackBerry Q5</a:t>
            </a:r>
            <a:endParaRPr lang="en-CA" dirty="0"/>
          </a:p>
        </p:txBody>
      </p:sp>
    </p:spTree>
    <p:extLst>
      <p:ext uri="{BB962C8B-B14F-4D97-AF65-F5344CB8AC3E}">
        <p14:creationId xmlns:p14="http://schemas.microsoft.com/office/powerpoint/2010/main" val="3391964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EFILE Registration</a:t>
            </a:r>
            <a:endParaRPr lang="en-CA" dirty="0"/>
          </a:p>
        </p:txBody>
      </p:sp>
      <p:sp>
        <p:nvSpPr>
          <p:cNvPr id="3" name="Content Placeholder 2"/>
          <p:cNvSpPr>
            <a:spLocks noGrp="1"/>
          </p:cNvSpPr>
          <p:nvPr>
            <p:ph idx="1"/>
          </p:nvPr>
        </p:nvSpPr>
        <p:spPr>
          <a:xfrm>
            <a:off x="457200" y="1600200"/>
            <a:ext cx="8229600" cy="4925144"/>
          </a:xfrm>
        </p:spPr>
        <p:txBody>
          <a:bodyPr>
            <a:normAutofit/>
          </a:bodyPr>
          <a:lstStyle/>
          <a:p>
            <a:r>
              <a:rPr lang="en-CA" dirty="0" smtClean="0"/>
              <a:t>We told you to do this a while ago!</a:t>
            </a:r>
          </a:p>
          <a:p>
            <a:r>
              <a:rPr lang="en-CA" dirty="0" smtClean="0">
                <a:solidFill>
                  <a:srgbClr val="FF0000"/>
                </a:solidFill>
              </a:rPr>
              <a:t>MAKE SURE YOU SAVED THIS INFO:</a:t>
            </a:r>
          </a:p>
          <a:p>
            <a:pPr lvl="1"/>
            <a:r>
              <a:rPr lang="en-CA" b="1" dirty="0">
                <a:hlinkClick r:id="rId3"/>
              </a:rPr>
              <a:t>http://</a:t>
            </a:r>
            <a:r>
              <a:rPr lang="en-CA" b="1" dirty="0" smtClean="0">
                <a:hlinkClick r:id="rId3"/>
              </a:rPr>
              <a:t>tinyurl.com/afsatax</a:t>
            </a:r>
            <a:endParaRPr lang="en-CA" b="1" dirty="0" smtClean="0"/>
          </a:p>
          <a:p>
            <a:endParaRPr lang="en-CA" dirty="0" smtClean="0">
              <a:solidFill>
                <a:srgbClr val="FF0000"/>
              </a:solidFill>
            </a:endParaRPr>
          </a:p>
        </p:txBody>
      </p:sp>
    </p:spTree>
    <p:extLst>
      <p:ext uri="{BB962C8B-B14F-4D97-AF65-F5344CB8AC3E}">
        <p14:creationId xmlns:p14="http://schemas.microsoft.com/office/powerpoint/2010/main" val="42299154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Before you Start</a:t>
            </a:r>
            <a:endParaRPr lang="en-CA" dirty="0"/>
          </a:p>
        </p:txBody>
      </p:sp>
      <p:sp>
        <p:nvSpPr>
          <p:cNvPr id="3" name="Content Placeholder 2"/>
          <p:cNvSpPr>
            <a:spLocks noGrp="1"/>
          </p:cNvSpPr>
          <p:nvPr>
            <p:ph idx="1"/>
          </p:nvPr>
        </p:nvSpPr>
        <p:spPr>
          <a:xfrm>
            <a:off x="457200" y="1600200"/>
            <a:ext cx="8579296" cy="4997152"/>
          </a:xfrm>
        </p:spPr>
        <p:txBody>
          <a:bodyPr>
            <a:normAutofit fontScale="92500" lnSpcReduction="10000"/>
          </a:bodyPr>
          <a:lstStyle/>
          <a:p>
            <a:r>
              <a:rPr lang="en-CA" dirty="0" smtClean="0"/>
              <a:t>Absolutely super most important-</a:t>
            </a:r>
            <a:r>
              <a:rPr lang="en-CA" dirty="0" err="1" smtClean="0"/>
              <a:t>est</a:t>
            </a:r>
            <a:r>
              <a:rPr lang="en-CA" dirty="0" smtClean="0"/>
              <a:t> things:</a:t>
            </a:r>
            <a:br>
              <a:rPr lang="en-CA" dirty="0" smtClean="0"/>
            </a:br>
            <a:endParaRPr lang="en-CA" dirty="0" smtClean="0"/>
          </a:p>
          <a:p>
            <a:pPr lvl="1"/>
            <a:r>
              <a:rPr lang="en-CA" dirty="0" smtClean="0"/>
              <a:t>TUITION (Did you bring your tuition slip?)</a:t>
            </a:r>
          </a:p>
          <a:p>
            <a:pPr lvl="1"/>
            <a:endParaRPr lang="en-CA" dirty="0"/>
          </a:p>
          <a:p>
            <a:pPr lvl="1"/>
            <a:r>
              <a:rPr lang="en-CA" dirty="0" smtClean="0"/>
              <a:t>RENT (Did you pay rent or live in residence?)</a:t>
            </a:r>
          </a:p>
          <a:p>
            <a:pPr lvl="1"/>
            <a:endParaRPr lang="en-CA" dirty="0"/>
          </a:p>
          <a:p>
            <a:pPr lvl="1"/>
            <a:r>
              <a:rPr lang="en-CA" dirty="0" smtClean="0"/>
              <a:t>INCOME (Did you make money this year?)</a:t>
            </a:r>
            <a:br>
              <a:rPr lang="en-CA" dirty="0" smtClean="0"/>
            </a:br>
            <a:endParaRPr lang="en-CA" dirty="0" smtClean="0"/>
          </a:p>
          <a:p>
            <a:r>
              <a:rPr lang="en-CA" dirty="0" smtClean="0"/>
              <a:t>Please ask if any of these three things are missing!</a:t>
            </a:r>
            <a:br>
              <a:rPr lang="en-CA" dirty="0" smtClean="0"/>
            </a:br>
            <a:endParaRPr lang="en-CA" dirty="0" smtClean="0"/>
          </a:p>
          <a:p>
            <a:endParaRPr lang="en-CA" dirty="0"/>
          </a:p>
        </p:txBody>
      </p:sp>
    </p:spTree>
    <p:extLst>
      <p:ext uri="{BB962C8B-B14F-4D97-AF65-F5344CB8AC3E}">
        <p14:creationId xmlns:p14="http://schemas.microsoft.com/office/powerpoint/2010/main" val="11654966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CA"/>
          </a:p>
        </p:txBody>
      </p:sp>
      <p:pic>
        <p:nvPicPr>
          <p:cNvPr id="5" name="Picture 4"/>
          <p:cNvPicPr>
            <a:picLocks noChangeAspect="1"/>
          </p:cNvPicPr>
          <p:nvPr/>
        </p:nvPicPr>
        <p:blipFill>
          <a:blip r:embed="rId3"/>
          <a:stretch>
            <a:fillRect/>
          </a:stretch>
        </p:blipFill>
        <p:spPr>
          <a:xfrm>
            <a:off x="46824" y="750272"/>
            <a:ext cx="9116576" cy="5407899"/>
          </a:xfrm>
          <a:prstGeom prst="rect">
            <a:avLst/>
          </a:prstGeom>
        </p:spPr>
      </p:pic>
      <p:sp>
        <p:nvSpPr>
          <p:cNvPr id="6" name="TextBox 5"/>
          <p:cNvSpPr txBox="1"/>
          <p:nvPr/>
        </p:nvSpPr>
        <p:spPr>
          <a:xfrm>
            <a:off x="4211960" y="1600200"/>
            <a:ext cx="2880320" cy="461665"/>
          </a:xfrm>
          <a:prstGeom prst="rect">
            <a:avLst/>
          </a:prstGeom>
          <a:noFill/>
        </p:spPr>
        <p:txBody>
          <a:bodyPr wrap="square" rtlCol="0">
            <a:spAutoFit/>
          </a:bodyPr>
          <a:lstStyle/>
          <a:p>
            <a:r>
              <a:rPr lang="en-CA" sz="2400" dirty="0" smtClean="0">
                <a:solidFill>
                  <a:srgbClr val="FF0000"/>
                </a:solidFill>
              </a:rPr>
              <a:t>Main Steps</a:t>
            </a:r>
            <a:endParaRPr lang="en-CA" sz="2400" dirty="0">
              <a:solidFill>
                <a:srgbClr val="FF0000"/>
              </a:solidFill>
            </a:endParaRPr>
          </a:p>
        </p:txBody>
      </p:sp>
    </p:spTree>
    <p:extLst>
      <p:ext uri="{BB962C8B-B14F-4D97-AF65-F5344CB8AC3E}">
        <p14:creationId xmlns:p14="http://schemas.microsoft.com/office/powerpoint/2010/main" val="3722543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024" y="548680"/>
            <a:ext cx="9144000" cy="5424167"/>
          </a:xfrm>
          <a:prstGeom prst="rect">
            <a:avLst/>
          </a:prstGeom>
        </p:spPr>
      </p:pic>
    </p:spTree>
    <p:extLst>
      <p:ext uri="{BB962C8B-B14F-4D97-AF65-F5344CB8AC3E}">
        <p14:creationId xmlns:p14="http://schemas.microsoft.com/office/powerpoint/2010/main" val="927788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Super Easy Example</a:t>
            </a:r>
            <a:endParaRPr lang="en-CA" dirty="0"/>
          </a:p>
        </p:txBody>
      </p:sp>
      <p:sp>
        <p:nvSpPr>
          <p:cNvPr id="3" name="Content Placeholder 2"/>
          <p:cNvSpPr>
            <a:spLocks noGrp="1"/>
          </p:cNvSpPr>
          <p:nvPr>
            <p:ph idx="1"/>
          </p:nvPr>
        </p:nvSpPr>
        <p:spPr>
          <a:xfrm>
            <a:off x="457200" y="1600200"/>
            <a:ext cx="8219256" cy="4997152"/>
          </a:xfrm>
        </p:spPr>
        <p:txBody>
          <a:bodyPr>
            <a:normAutofit lnSpcReduction="10000"/>
          </a:bodyPr>
          <a:lstStyle/>
          <a:p>
            <a:r>
              <a:rPr lang="en-CA" dirty="0" smtClean="0"/>
              <a:t>Name: </a:t>
            </a:r>
            <a:r>
              <a:rPr lang="en-CA" dirty="0" err="1" smtClean="0"/>
              <a:t>Zao</a:t>
            </a:r>
            <a:r>
              <a:rPr lang="en-CA" dirty="0" smtClean="0"/>
              <a:t> Chen</a:t>
            </a:r>
          </a:p>
          <a:p>
            <a:r>
              <a:rPr lang="en-CA" dirty="0" smtClean="0"/>
              <a:t>Address: See T2202A (Below)</a:t>
            </a:r>
          </a:p>
          <a:p>
            <a:r>
              <a:rPr lang="en-CA" dirty="0" smtClean="0"/>
              <a:t>Birthdate: August 13, 1996</a:t>
            </a:r>
          </a:p>
          <a:p>
            <a:r>
              <a:rPr lang="en-CA" dirty="0" smtClean="0"/>
              <a:t>SIN: 333-333-334</a:t>
            </a:r>
          </a:p>
          <a:p>
            <a:r>
              <a:rPr lang="en-CA" dirty="0" smtClean="0"/>
              <a:t>First time filing</a:t>
            </a:r>
          </a:p>
          <a:p>
            <a:r>
              <a:rPr lang="en-CA" dirty="0" smtClean="0"/>
              <a:t>Tuition: See next slide for T2202A</a:t>
            </a:r>
          </a:p>
          <a:p>
            <a:pPr lvl="1"/>
            <a:r>
              <a:rPr lang="en-CA" dirty="0" smtClean="0"/>
              <a:t>No transfer to parents</a:t>
            </a:r>
          </a:p>
          <a:p>
            <a:r>
              <a:rPr lang="en-CA" dirty="0" smtClean="0"/>
              <a:t>Rent: Lived in V1 for 4 months</a:t>
            </a:r>
          </a:p>
          <a:p>
            <a:r>
              <a:rPr lang="en-CA" dirty="0" smtClean="0"/>
              <a:t>Income: Scholarship only (T4A next slides)</a:t>
            </a:r>
          </a:p>
          <a:p>
            <a:endParaRPr lang="en-CA" dirty="0" smtClean="0"/>
          </a:p>
        </p:txBody>
      </p:sp>
    </p:spTree>
    <p:extLst>
      <p:ext uri="{BB962C8B-B14F-4D97-AF65-F5344CB8AC3E}">
        <p14:creationId xmlns:p14="http://schemas.microsoft.com/office/powerpoint/2010/main" val="7799334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450790"/>
            <a:ext cx="9125509" cy="4547357"/>
          </a:xfrm>
          <a:prstGeom prst="rect">
            <a:avLst/>
          </a:prstGeom>
        </p:spPr>
      </p:pic>
    </p:spTree>
    <p:extLst>
      <p:ext uri="{BB962C8B-B14F-4D97-AF65-F5344CB8AC3E}">
        <p14:creationId xmlns:p14="http://schemas.microsoft.com/office/powerpoint/2010/main" val="23990669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Picture 3"/>
          <p:cNvPicPr>
            <a:picLocks noChangeAspect="1"/>
          </p:cNvPicPr>
          <p:nvPr/>
        </p:nvPicPr>
        <p:blipFill>
          <a:blip r:embed="rId2"/>
          <a:stretch>
            <a:fillRect/>
          </a:stretch>
        </p:blipFill>
        <p:spPr>
          <a:xfrm>
            <a:off x="97322" y="260648"/>
            <a:ext cx="9011182" cy="5962674"/>
          </a:xfrm>
          <a:prstGeom prst="rect">
            <a:avLst/>
          </a:prstGeom>
        </p:spPr>
      </p:pic>
    </p:spTree>
    <p:extLst>
      <p:ext uri="{BB962C8B-B14F-4D97-AF65-F5344CB8AC3E}">
        <p14:creationId xmlns:p14="http://schemas.microsoft.com/office/powerpoint/2010/main" val="36585140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What is your Balance Owing?</a:t>
            </a:r>
            <a:endParaRPr lang="en-CA" dirty="0"/>
          </a:p>
        </p:txBody>
      </p:sp>
      <p:sp>
        <p:nvSpPr>
          <p:cNvPr id="3" name="Content Placeholder 2"/>
          <p:cNvSpPr>
            <a:spLocks noGrp="1"/>
          </p:cNvSpPr>
          <p:nvPr>
            <p:ph idx="1"/>
          </p:nvPr>
        </p:nvSpPr>
        <p:spPr/>
        <p:txBody>
          <a:bodyPr/>
          <a:lstStyle/>
          <a:p>
            <a:r>
              <a:rPr lang="en-CA" dirty="0" smtClean="0"/>
              <a:t>$24,646</a:t>
            </a:r>
          </a:p>
          <a:p>
            <a:r>
              <a:rPr lang="en-CA" dirty="0" smtClean="0"/>
              <a:t>$0</a:t>
            </a:r>
            <a:endParaRPr lang="en-CA" dirty="0"/>
          </a:p>
        </p:txBody>
      </p:sp>
    </p:spTree>
    <p:extLst>
      <p:ext uri="{BB962C8B-B14F-4D97-AF65-F5344CB8AC3E}">
        <p14:creationId xmlns:p14="http://schemas.microsoft.com/office/powerpoint/2010/main" val="27161982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What is the GST Credit?</a:t>
            </a:r>
            <a:endParaRPr lang="en-CA" dirty="0"/>
          </a:p>
        </p:txBody>
      </p:sp>
      <p:sp>
        <p:nvSpPr>
          <p:cNvPr id="3" name="Content Placeholder 2"/>
          <p:cNvSpPr>
            <a:spLocks noGrp="1"/>
          </p:cNvSpPr>
          <p:nvPr>
            <p:ph idx="1"/>
          </p:nvPr>
        </p:nvSpPr>
        <p:spPr/>
        <p:txBody>
          <a:bodyPr/>
          <a:lstStyle/>
          <a:p>
            <a:r>
              <a:rPr lang="en-CA" dirty="0" smtClean="0"/>
              <a:t>$276</a:t>
            </a:r>
          </a:p>
          <a:p>
            <a:r>
              <a:rPr lang="en-CA" dirty="0" smtClean="0"/>
              <a:t>$0</a:t>
            </a:r>
            <a:endParaRPr lang="en-CA" dirty="0"/>
          </a:p>
        </p:txBody>
      </p:sp>
    </p:spTree>
    <p:extLst>
      <p:ext uri="{BB962C8B-B14F-4D97-AF65-F5344CB8AC3E}">
        <p14:creationId xmlns:p14="http://schemas.microsoft.com/office/powerpoint/2010/main" val="35585647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467464" y="5301208"/>
            <a:ext cx="8229600" cy="1357611"/>
          </a:xfrm>
        </p:spPr>
        <p:txBody>
          <a:bodyPr/>
          <a:lstStyle/>
          <a:p>
            <a:r>
              <a:rPr lang="en-CA" dirty="0" smtClean="0"/>
              <a:t>Hey </a:t>
            </a:r>
            <a:r>
              <a:rPr lang="en-CA" dirty="0" err="1" smtClean="0"/>
              <a:t>Zao</a:t>
            </a:r>
            <a:r>
              <a:rPr lang="en-CA" dirty="0" smtClean="0"/>
              <a:t>! You get no refund! :D</a:t>
            </a:r>
            <a:endParaRPr lang="en-CA" dirty="0"/>
          </a:p>
        </p:txBody>
      </p:sp>
      <p:pic>
        <p:nvPicPr>
          <p:cNvPr id="4" name="Picture 3"/>
          <p:cNvPicPr>
            <a:picLocks noChangeAspect="1"/>
          </p:cNvPicPr>
          <p:nvPr/>
        </p:nvPicPr>
        <p:blipFill>
          <a:blip r:embed="rId2"/>
          <a:stretch>
            <a:fillRect/>
          </a:stretch>
        </p:blipFill>
        <p:spPr>
          <a:xfrm>
            <a:off x="0" y="0"/>
            <a:ext cx="9189712" cy="5301208"/>
          </a:xfrm>
          <a:prstGeom prst="rect">
            <a:avLst/>
          </a:prstGeom>
        </p:spPr>
      </p:pic>
      <p:pic>
        <p:nvPicPr>
          <p:cNvPr id="1026" name="Picture 2" descr="http://www.reactionface.info/sites/default/files/imagecache/Node_Page/images/128766682622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5377576"/>
            <a:ext cx="1320081" cy="1204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9017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457200" y="5575846"/>
            <a:ext cx="8229600" cy="1093514"/>
          </a:xfrm>
        </p:spPr>
        <p:txBody>
          <a:bodyPr>
            <a:normAutofit/>
          </a:bodyPr>
          <a:lstStyle/>
          <a:p>
            <a:pPr marL="0" indent="0">
              <a:buNone/>
            </a:pPr>
            <a:r>
              <a:rPr lang="en-CA" dirty="0" smtClean="0"/>
              <a:t>Hey </a:t>
            </a:r>
            <a:r>
              <a:rPr lang="en-CA" dirty="0" err="1" smtClean="0"/>
              <a:t>Zao</a:t>
            </a:r>
            <a:r>
              <a:rPr lang="en-CA" dirty="0" smtClean="0"/>
              <a:t>! You will get a GST credit of $69 on each of these four dates for being poor!</a:t>
            </a:r>
            <a:endParaRPr lang="en-CA" dirty="0"/>
          </a:p>
        </p:txBody>
      </p:sp>
      <p:pic>
        <p:nvPicPr>
          <p:cNvPr id="4" name="Picture 3"/>
          <p:cNvPicPr>
            <a:picLocks noChangeAspect="1"/>
          </p:cNvPicPr>
          <p:nvPr/>
        </p:nvPicPr>
        <p:blipFill>
          <a:blip r:embed="rId2"/>
          <a:stretch>
            <a:fillRect/>
          </a:stretch>
        </p:blipFill>
        <p:spPr>
          <a:xfrm>
            <a:off x="0" y="0"/>
            <a:ext cx="9060880" cy="5301208"/>
          </a:xfrm>
          <a:prstGeom prst="rect">
            <a:avLst/>
          </a:prstGeom>
        </p:spPr>
      </p:pic>
      <p:pic>
        <p:nvPicPr>
          <p:cNvPr id="7" name="Picture 2" descr="http://www.reactionface.info/sites/default/files/imagecache/Node_Page/images/128766682622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3649" y="6074952"/>
            <a:ext cx="853151" cy="778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401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3338" y="538162"/>
            <a:ext cx="9210675" cy="5781675"/>
          </a:xfrm>
          <a:prstGeom prst="rect">
            <a:avLst/>
          </a:prstGeom>
        </p:spPr>
      </p:pic>
    </p:spTree>
    <p:extLst>
      <p:ext uri="{BB962C8B-B14F-4D97-AF65-F5344CB8AC3E}">
        <p14:creationId xmlns:p14="http://schemas.microsoft.com/office/powerpoint/2010/main" val="25028964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457200" y="5383312"/>
            <a:ext cx="8229600" cy="1242615"/>
          </a:xfrm>
        </p:spPr>
        <p:txBody>
          <a:bodyPr>
            <a:normAutofit/>
          </a:bodyPr>
          <a:lstStyle/>
          <a:p>
            <a:r>
              <a:rPr lang="en-CA" dirty="0" smtClean="0"/>
              <a:t>Hey </a:t>
            </a:r>
            <a:r>
              <a:rPr lang="en-CA" dirty="0" err="1" smtClean="0"/>
              <a:t>Zao</a:t>
            </a:r>
            <a:r>
              <a:rPr lang="en-CA" dirty="0" smtClean="0"/>
              <a:t>! You will get $316 from Ontario for being poor and living in residence!</a:t>
            </a:r>
            <a:endParaRPr lang="en-CA" dirty="0"/>
          </a:p>
        </p:txBody>
      </p:sp>
      <p:pic>
        <p:nvPicPr>
          <p:cNvPr id="4" name="Picture 3"/>
          <p:cNvPicPr>
            <a:picLocks noChangeAspect="1"/>
          </p:cNvPicPr>
          <p:nvPr/>
        </p:nvPicPr>
        <p:blipFill>
          <a:blip r:embed="rId3"/>
          <a:stretch>
            <a:fillRect/>
          </a:stretch>
        </p:blipFill>
        <p:spPr>
          <a:xfrm>
            <a:off x="1" y="1"/>
            <a:ext cx="9144000" cy="5282728"/>
          </a:xfrm>
          <a:prstGeom prst="rect">
            <a:avLst/>
          </a:prstGeom>
        </p:spPr>
      </p:pic>
    </p:spTree>
    <p:extLst>
      <p:ext uri="{BB962C8B-B14F-4D97-AF65-F5344CB8AC3E}">
        <p14:creationId xmlns:p14="http://schemas.microsoft.com/office/powerpoint/2010/main" val="20079467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Post – Return</a:t>
            </a:r>
            <a:endParaRPr lang="en-CA" dirty="0"/>
          </a:p>
        </p:txBody>
      </p:sp>
      <p:sp>
        <p:nvSpPr>
          <p:cNvPr id="3" name="Content Placeholder 2"/>
          <p:cNvSpPr>
            <a:spLocks noGrp="1"/>
          </p:cNvSpPr>
          <p:nvPr>
            <p:ph idx="1"/>
          </p:nvPr>
        </p:nvSpPr>
        <p:spPr/>
        <p:txBody>
          <a:bodyPr>
            <a:normAutofit fontScale="85000" lnSpcReduction="10000"/>
          </a:bodyPr>
          <a:lstStyle/>
          <a:p>
            <a:r>
              <a:rPr lang="en-CA" dirty="0" smtClean="0"/>
              <a:t>Hey </a:t>
            </a:r>
            <a:r>
              <a:rPr lang="en-CA" dirty="0" err="1" smtClean="0"/>
              <a:t>Zao</a:t>
            </a:r>
            <a:r>
              <a:rPr lang="en-CA" dirty="0" smtClean="0"/>
              <a:t>! I’ve created a text file with your refunds:</a:t>
            </a:r>
          </a:p>
          <a:p>
            <a:pPr lvl="1"/>
            <a:r>
              <a:rPr lang="en-CA" dirty="0" smtClean="0"/>
              <a:t>$0 refund from filing your tax return</a:t>
            </a:r>
          </a:p>
          <a:p>
            <a:pPr lvl="1"/>
            <a:r>
              <a:rPr lang="en-CA" dirty="0" smtClean="0"/>
              <a:t>$69 over four quarters for the GST Credit</a:t>
            </a:r>
          </a:p>
          <a:p>
            <a:pPr lvl="1"/>
            <a:r>
              <a:rPr lang="en-CA" dirty="0" smtClean="0"/>
              <a:t>$316 as a lump sum for Ontario Trillium Benefit (includes Ontario Sales Tax and a credit for renting/living in student residence!)</a:t>
            </a:r>
          </a:p>
          <a:p>
            <a:r>
              <a:rPr lang="en-CA" dirty="0" smtClean="0"/>
              <a:t>I’ve also saved a copy of the tax return on your USB as a PDF</a:t>
            </a:r>
          </a:p>
          <a:p>
            <a:r>
              <a:rPr lang="en-CA" dirty="0" smtClean="0"/>
              <a:t>I’ve also saved the UFile file on your USB in case you want us to make changes in the future! The password is _________________</a:t>
            </a:r>
            <a:endParaRPr lang="en-CA" dirty="0"/>
          </a:p>
        </p:txBody>
      </p:sp>
    </p:spTree>
    <p:extLst>
      <p:ext uri="{BB962C8B-B14F-4D97-AF65-F5344CB8AC3E}">
        <p14:creationId xmlns:p14="http://schemas.microsoft.com/office/powerpoint/2010/main" val="22891460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lh3.googleusercontent.com/nVRIrCS2NoqCTkfyuUUA9XRDqmHFglFuc0Ns6J41b93WGdxp483mi6uzHcHN7lvKyTVtY2Zj3c3B-aKZfXUUiDX8C6xGAii3oIdj9B9Iji1KQ7XgqKJpfAl2YDVwdqW2V5KKfix0ErOBhTh7HCC3sSTvXikEpFWtJO4dtfUQcR3WACf3Ea0QECT59w5IdUSwAqTSD-3dqJAU9XGxekuMAGnpuULSTwU2m-Ee2mNuwdILr3_U9iSqJTlXRi4OG5fpTwgEqDbYlIiZe4zrTzlYnpVFtBqWitbTMXr1ZYV1gJkimOUIdyYb3QD0wsOTXkdrODG-5vRhJMJiqIwvf5klFMug51hcZr7x_Yw5vqjahcyY9eyL0zu2f68SIBNbQbKRCX364wQkpuC7smlGpa3jB67Fdg9IBFuEpcLUnRKrMlhEj9jLB9KvQq53k2cE-4MCSM5k_Lcz5kxzII1GDHrEk2vGxpza22NBTQB8pM9qrMMpErZGxkqX6_PIv8ZYDVrWwgPWVHt40W3za2ZzXMpBqc6EIhT1jmGgb5GCzXS7Cn4RiGOlPKpSNDtHUQEUndwPkhMp=w930-h697-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 y="-1484784"/>
            <a:ext cx="915056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0" y="5011943"/>
            <a:ext cx="9180512" cy="1873441"/>
            <a:chOff x="0" y="5011943"/>
            <a:chExt cx="9180512" cy="1873441"/>
          </a:xfrm>
        </p:grpSpPr>
        <p:sp>
          <p:nvSpPr>
            <p:cNvPr id="7" name="Rectangle 6"/>
            <p:cNvSpPr/>
            <p:nvPr/>
          </p:nvSpPr>
          <p:spPr>
            <a:xfrm>
              <a:off x="0" y="5039327"/>
              <a:ext cx="9180512" cy="18460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8" name="Straight Connector 7"/>
            <p:cNvCxnSpPr/>
            <p:nvPr/>
          </p:nvCxnSpPr>
          <p:spPr>
            <a:xfrm>
              <a:off x="0" y="5011943"/>
              <a:ext cx="91440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611560" y="5229200"/>
            <a:ext cx="7772400" cy="1470025"/>
          </a:xfrm>
        </p:spPr>
        <p:txBody>
          <a:bodyPr/>
          <a:lstStyle/>
          <a:p>
            <a:r>
              <a:rPr lang="en-CA" dirty="0" smtClean="0"/>
              <a:t>In-Depth Interview</a:t>
            </a:r>
            <a:endParaRPr lang="en-CA" dirty="0"/>
          </a:p>
        </p:txBody>
      </p:sp>
      <p:sp>
        <p:nvSpPr>
          <p:cNvPr id="4" name="TextBox 3"/>
          <p:cNvSpPr txBox="1"/>
          <p:nvPr/>
        </p:nvSpPr>
        <p:spPr>
          <a:xfrm>
            <a:off x="133073" y="120373"/>
            <a:ext cx="1518364" cy="369332"/>
          </a:xfrm>
          <a:prstGeom prst="rect">
            <a:avLst/>
          </a:prstGeom>
          <a:solidFill>
            <a:schemeClr val="bg1"/>
          </a:solidFill>
        </p:spPr>
        <p:txBody>
          <a:bodyPr wrap="none" rtlCol="0">
            <a:spAutoFit/>
          </a:bodyPr>
          <a:lstStyle/>
          <a:p>
            <a:r>
              <a:rPr lang="en-CA" dirty="0" smtClean="0"/>
              <a:t>Portland, OR</a:t>
            </a:r>
            <a:endParaRPr lang="en-CA" dirty="0"/>
          </a:p>
        </p:txBody>
      </p:sp>
    </p:spTree>
    <p:extLst>
      <p:ext uri="{BB962C8B-B14F-4D97-AF65-F5344CB8AC3E}">
        <p14:creationId xmlns:p14="http://schemas.microsoft.com/office/powerpoint/2010/main" val="34105291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Step 2: Interview - Identification</a:t>
            </a:r>
            <a:endParaRPr lang="en-CA" dirty="0"/>
          </a:p>
        </p:txBody>
      </p:sp>
      <p:sp>
        <p:nvSpPr>
          <p:cNvPr id="3" name="Content Placeholder 2"/>
          <p:cNvSpPr>
            <a:spLocks noGrp="1"/>
          </p:cNvSpPr>
          <p:nvPr>
            <p:ph idx="1"/>
          </p:nvPr>
        </p:nvSpPr>
        <p:spPr>
          <a:xfrm>
            <a:off x="457200" y="1600200"/>
            <a:ext cx="8219256" cy="4997152"/>
          </a:xfrm>
        </p:spPr>
        <p:txBody>
          <a:bodyPr>
            <a:normAutofit lnSpcReduction="10000"/>
          </a:bodyPr>
          <a:lstStyle/>
          <a:p>
            <a:r>
              <a:rPr lang="en-CA" dirty="0" smtClean="0"/>
              <a:t>Identification</a:t>
            </a:r>
          </a:p>
          <a:p>
            <a:pPr lvl="1"/>
            <a:r>
              <a:rPr lang="en-CA" dirty="0" smtClean="0"/>
              <a:t>Fill in all personal information</a:t>
            </a:r>
          </a:p>
          <a:p>
            <a:pPr lvl="1"/>
            <a:r>
              <a:rPr lang="en-CA" dirty="0" smtClean="0"/>
              <a:t>SIN can be found on either the ‘Notice of Assessment’, any income slips (</a:t>
            </a:r>
            <a:r>
              <a:rPr lang="en-CA" dirty="0" err="1" smtClean="0"/>
              <a:t>eg</a:t>
            </a:r>
            <a:r>
              <a:rPr lang="en-CA" dirty="0" smtClean="0"/>
              <a:t>. T4), last year’s tax return, etc.</a:t>
            </a:r>
          </a:p>
          <a:p>
            <a:pPr lvl="1"/>
            <a:r>
              <a:rPr lang="en-CA" dirty="0" smtClean="0"/>
              <a:t>If program says SIN is invalid, check again (the program’s right!)</a:t>
            </a:r>
          </a:p>
          <a:p>
            <a:pPr lvl="1"/>
            <a:r>
              <a:rPr lang="en-CA" dirty="0" smtClean="0"/>
              <a:t>No SIN? Enter 333-333-334 and ask them to use white-out / correction fluid after they print (see other topics for more about International Students)</a:t>
            </a:r>
          </a:p>
        </p:txBody>
      </p:sp>
    </p:spTree>
    <p:extLst>
      <p:ext uri="{BB962C8B-B14F-4D97-AF65-F5344CB8AC3E}">
        <p14:creationId xmlns:p14="http://schemas.microsoft.com/office/powerpoint/2010/main" val="30698759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Step 2</a:t>
            </a:r>
            <a:r>
              <a:rPr lang="en-CA" dirty="0"/>
              <a:t>: Interview - Identification</a:t>
            </a:r>
          </a:p>
        </p:txBody>
      </p:sp>
      <p:sp>
        <p:nvSpPr>
          <p:cNvPr id="3" name="Content Placeholder 2"/>
          <p:cNvSpPr>
            <a:spLocks noGrp="1"/>
          </p:cNvSpPr>
          <p:nvPr>
            <p:ph idx="1"/>
          </p:nvPr>
        </p:nvSpPr>
        <p:spPr>
          <a:xfrm>
            <a:off x="457200" y="1600200"/>
            <a:ext cx="8219256" cy="4997152"/>
          </a:xfrm>
        </p:spPr>
        <p:txBody>
          <a:bodyPr>
            <a:normAutofit/>
          </a:bodyPr>
          <a:lstStyle/>
          <a:p>
            <a:r>
              <a:rPr lang="en-CA" dirty="0" smtClean="0"/>
              <a:t>Province of Residence</a:t>
            </a:r>
          </a:p>
          <a:p>
            <a:pPr lvl="1"/>
            <a:r>
              <a:rPr lang="en-CA" dirty="0" smtClean="0"/>
              <a:t>Think of this as ‘where did you have a place to stay on Dec 31, 2015’</a:t>
            </a:r>
          </a:p>
          <a:p>
            <a:pPr lvl="1"/>
            <a:r>
              <a:rPr lang="en-CA" dirty="0" smtClean="0"/>
              <a:t>Generally Ontario</a:t>
            </a:r>
          </a:p>
          <a:p>
            <a:pPr lvl="1"/>
            <a:endParaRPr lang="en-CA" dirty="0" smtClean="0"/>
          </a:p>
          <a:p>
            <a:pPr lvl="1"/>
            <a:endParaRPr lang="en-CA" dirty="0" smtClean="0"/>
          </a:p>
        </p:txBody>
      </p:sp>
    </p:spTree>
    <p:extLst>
      <p:ext uri="{BB962C8B-B14F-4D97-AF65-F5344CB8AC3E}">
        <p14:creationId xmlns:p14="http://schemas.microsoft.com/office/powerpoint/2010/main" val="34382919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Step 2</a:t>
            </a:r>
            <a:r>
              <a:rPr lang="en-CA" dirty="0"/>
              <a:t>: Interview - Identification</a:t>
            </a:r>
          </a:p>
        </p:txBody>
      </p:sp>
      <p:sp>
        <p:nvSpPr>
          <p:cNvPr id="3" name="Content Placeholder 2"/>
          <p:cNvSpPr>
            <a:spLocks noGrp="1"/>
          </p:cNvSpPr>
          <p:nvPr>
            <p:ph idx="1"/>
          </p:nvPr>
        </p:nvSpPr>
        <p:spPr>
          <a:xfrm>
            <a:off x="457200" y="1600200"/>
            <a:ext cx="8219256" cy="4997152"/>
          </a:xfrm>
        </p:spPr>
        <p:txBody>
          <a:bodyPr>
            <a:normAutofit/>
          </a:bodyPr>
          <a:lstStyle/>
          <a:p>
            <a:r>
              <a:rPr lang="en-CA" dirty="0" smtClean="0"/>
              <a:t>Marital Status</a:t>
            </a:r>
          </a:p>
          <a:p>
            <a:pPr lvl="1"/>
            <a:r>
              <a:rPr lang="en-CA" dirty="0" smtClean="0"/>
              <a:t>Single</a:t>
            </a:r>
          </a:p>
          <a:p>
            <a:pPr lvl="1"/>
            <a:r>
              <a:rPr lang="en-CA" dirty="0" smtClean="0"/>
              <a:t>Common-Law </a:t>
            </a:r>
          </a:p>
          <a:p>
            <a:pPr lvl="1"/>
            <a:r>
              <a:rPr lang="en-CA" dirty="0" smtClean="0"/>
              <a:t>Married</a:t>
            </a:r>
          </a:p>
          <a:p>
            <a:pPr lvl="1"/>
            <a:r>
              <a:rPr lang="en-CA" dirty="0" smtClean="0"/>
              <a:t>Widowed</a:t>
            </a:r>
          </a:p>
          <a:p>
            <a:pPr lvl="1"/>
            <a:r>
              <a:rPr lang="en-CA" dirty="0" smtClean="0"/>
              <a:t>Divorced</a:t>
            </a:r>
          </a:p>
          <a:p>
            <a:pPr lvl="1"/>
            <a:r>
              <a:rPr lang="en-CA" dirty="0" smtClean="0"/>
              <a:t>Separated</a:t>
            </a:r>
          </a:p>
          <a:p>
            <a:pPr lvl="1"/>
            <a:endParaRPr lang="en-CA" dirty="0" smtClean="0"/>
          </a:p>
          <a:p>
            <a:pPr lvl="1"/>
            <a:endParaRPr lang="en-CA" dirty="0" smtClean="0"/>
          </a:p>
        </p:txBody>
      </p:sp>
    </p:spTree>
    <p:extLst>
      <p:ext uri="{BB962C8B-B14F-4D97-AF65-F5344CB8AC3E}">
        <p14:creationId xmlns:p14="http://schemas.microsoft.com/office/powerpoint/2010/main" val="6894995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Step 2</a:t>
            </a:r>
            <a:r>
              <a:rPr lang="en-CA" dirty="0"/>
              <a:t>: Interview </a:t>
            </a:r>
            <a:r>
              <a:rPr lang="en-CA" dirty="0" smtClean="0"/>
              <a:t>– CRA Questions</a:t>
            </a:r>
            <a:endParaRPr lang="en-CA" dirty="0"/>
          </a:p>
        </p:txBody>
      </p:sp>
      <p:sp>
        <p:nvSpPr>
          <p:cNvPr id="3" name="Content Placeholder 2"/>
          <p:cNvSpPr>
            <a:spLocks noGrp="1"/>
          </p:cNvSpPr>
          <p:nvPr>
            <p:ph idx="1"/>
          </p:nvPr>
        </p:nvSpPr>
        <p:spPr>
          <a:xfrm>
            <a:off x="457200" y="1600200"/>
            <a:ext cx="8219256" cy="4997152"/>
          </a:xfrm>
        </p:spPr>
        <p:txBody>
          <a:bodyPr>
            <a:normAutofit/>
          </a:bodyPr>
          <a:lstStyle/>
          <a:p>
            <a:r>
              <a:rPr lang="en-CA" dirty="0" smtClean="0"/>
              <a:t>Are you filing an income tax return for the first time?</a:t>
            </a:r>
            <a:br>
              <a:rPr lang="en-CA" dirty="0" smtClean="0"/>
            </a:br>
            <a:endParaRPr lang="en-CA" dirty="0" smtClean="0"/>
          </a:p>
          <a:p>
            <a:r>
              <a:rPr lang="en-CA" dirty="0" smtClean="0"/>
              <a:t>Online Notice of Assessment? ***NEW***</a:t>
            </a:r>
          </a:p>
          <a:p>
            <a:pPr lvl="1"/>
            <a:r>
              <a:rPr lang="en-CA" dirty="0" smtClean="0"/>
              <a:t>Always Choose NO! (or leave blank)</a:t>
            </a:r>
          </a:p>
          <a:p>
            <a:pPr lvl="1"/>
            <a:endParaRPr lang="en-CA" dirty="0" smtClean="0"/>
          </a:p>
        </p:txBody>
      </p:sp>
    </p:spTree>
    <p:extLst>
      <p:ext uri="{BB962C8B-B14F-4D97-AF65-F5344CB8AC3E}">
        <p14:creationId xmlns:p14="http://schemas.microsoft.com/office/powerpoint/2010/main" val="244799373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Step 2</a:t>
            </a:r>
            <a:r>
              <a:rPr lang="en-CA" dirty="0"/>
              <a:t>: Interview </a:t>
            </a:r>
            <a:r>
              <a:rPr lang="en-CA" dirty="0" smtClean="0"/>
              <a:t>– CRA Questions</a:t>
            </a:r>
            <a:endParaRPr lang="en-CA" dirty="0"/>
          </a:p>
        </p:txBody>
      </p:sp>
      <p:sp>
        <p:nvSpPr>
          <p:cNvPr id="3" name="Content Placeholder 2"/>
          <p:cNvSpPr>
            <a:spLocks noGrp="1"/>
          </p:cNvSpPr>
          <p:nvPr>
            <p:ph idx="1"/>
          </p:nvPr>
        </p:nvSpPr>
        <p:spPr>
          <a:xfrm>
            <a:off x="457200" y="1600200"/>
            <a:ext cx="8219256" cy="4997152"/>
          </a:xfrm>
        </p:spPr>
        <p:txBody>
          <a:bodyPr>
            <a:normAutofit lnSpcReduction="10000"/>
          </a:bodyPr>
          <a:lstStyle/>
          <a:p>
            <a:r>
              <a:rPr lang="en-CA" dirty="0" smtClean="0"/>
              <a:t>Do you own foreign property over $100,000? (required)</a:t>
            </a:r>
          </a:p>
          <a:p>
            <a:pPr lvl="1"/>
            <a:r>
              <a:rPr lang="en-CA" dirty="0" smtClean="0"/>
              <a:t>Should be no</a:t>
            </a:r>
          </a:p>
          <a:p>
            <a:pPr lvl="1"/>
            <a:r>
              <a:rPr lang="en-CA" dirty="0" smtClean="0"/>
              <a:t>Make sure you ask this! Major penalties!</a:t>
            </a:r>
          </a:p>
          <a:p>
            <a:pPr lvl="1"/>
            <a:r>
              <a:rPr lang="en-CA" dirty="0" smtClean="0"/>
              <a:t>Measurement:</a:t>
            </a:r>
          </a:p>
          <a:p>
            <a:pPr lvl="2"/>
            <a:r>
              <a:rPr lang="en-CA" b="1" dirty="0" smtClean="0"/>
              <a:t>Cost </a:t>
            </a:r>
            <a:r>
              <a:rPr lang="en-CA" dirty="0" smtClean="0"/>
              <a:t>(not FMV) &gt; $100,000</a:t>
            </a:r>
          </a:p>
          <a:p>
            <a:pPr lvl="2"/>
            <a:r>
              <a:rPr lang="en-CA" dirty="0" smtClean="0"/>
              <a:t>Investment property ONLY such as shares, rental property, etc.</a:t>
            </a:r>
          </a:p>
          <a:p>
            <a:pPr lvl="2"/>
            <a:r>
              <a:rPr lang="en-CA" dirty="0" smtClean="0"/>
              <a:t>Not personal-use cottage/house</a:t>
            </a:r>
          </a:p>
          <a:p>
            <a:r>
              <a:rPr lang="en-CA" dirty="0" smtClean="0"/>
              <a:t>Some internationals may own a home in a foreign country!</a:t>
            </a:r>
          </a:p>
          <a:p>
            <a:pPr lvl="1"/>
            <a:endParaRPr lang="en-CA" dirty="0" smtClean="0"/>
          </a:p>
        </p:txBody>
      </p:sp>
    </p:spTree>
    <p:extLst>
      <p:ext uri="{BB962C8B-B14F-4D97-AF65-F5344CB8AC3E}">
        <p14:creationId xmlns:p14="http://schemas.microsoft.com/office/powerpoint/2010/main" val="13014812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Step 2</a:t>
            </a:r>
            <a:r>
              <a:rPr lang="en-CA" dirty="0"/>
              <a:t>: Interview </a:t>
            </a:r>
            <a:r>
              <a:rPr lang="en-CA" dirty="0" smtClean="0"/>
              <a:t>– CRA Questions</a:t>
            </a:r>
            <a:endParaRPr lang="en-CA" dirty="0"/>
          </a:p>
        </p:txBody>
      </p:sp>
      <p:sp>
        <p:nvSpPr>
          <p:cNvPr id="3" name="Content Placeholder 2"/>
          <p:cNvSpPr>
            <a:spLocks noGrp="1"/>
          </p:cNvSpPr>
          <p:nvPr>
            <p:ph idx="1"/>
          </p:nvPr>
        </p:nvSpPr>
        <p:spPr>
          <a:xfrm>
            <a:off x="457200" y="1600200"/>
            <a:ext cx="8219256" cy="4997152"/>
          </a:xfrm>
        </p:spPr>
        <p:txBody>
          <a:bodyPr>
            <a:normAutofit/>
          </a:bodyPr>
          <a:lstStyle/>
          <a:p>
            <a:r>
              <a:rPr lang="en-CA" dirty="0" smtClean="0"/>
              <a:t>As a Canadian Citizen, do you authorize the CRA to […]</a:t>
            </a:r>
          </a:p>
          <a:p>
            <a:pPr lvl="1"/>
            <a:r>
              <a:rPr lang="en-CA" dirty="0" smtClean="0"/>
              <a:t>Allows Election Canada to update their voters list</a:t>
            </a:r>
          </a:p>
          <a:p>
            <a:pPr lvl="1"/>
            <a:r>
              <a:rPr lang="en-CA" dirty="0" smtClean="0"/>
              <a:t>Students can still vote in whatever jurisdiction they reside in, just need to show up at polling station with proof of residence</a:t>
            </a:r>
          </a:p>
          <a:p>
            <a:pPr lvl="2"/>
            <a:r>
              <a:rPr lang="en-CA" dirty="0" smtClean="0"/>
              <a:t>Therefore, not a big issue yes or no.</a:t>
            </a:r>
          </a:p>
        </p:txBody>
      </p:sp>
    </p:spTree>
    <p:extLst>
      <p:ext uri="{BB962C8B-B14F-4D97-AF65-F5344CB8AC3E}">
        <p14:creationId xmlns:p14="http://schemas.microsoft.com/office/powerpoint/2010/main" val="374460383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Step 2</a:t>
            </a:r>
            <a:r>
              <a:rPr lang="en-CA" dirty="0"/>
              <a:t>: Interview </a:t>
            </a:r>
            <a:r>
              <a:rPr lang="en-CA" dirty="0" smtClean="0"/>
              <a:t>– CRA Questions</a:t>
            </a:r>
            <a:endParaRPr lang="en-CA" dirty="0"/>
          </a:p>
        </p:txBody>
      </p:sp>
      <p:sp>
        <p:nvSpPr>
          <p:cNvPr id="3" name="Content Placeholder 2"/>
          <p:cNvSpPr>
            <a:spLocks noGrp="1"/>
          </p:cNvSpPr>
          <p:nvPr>
            <p:ph idx="1"/>
          </p:nvPr>
        </p:nvSpPr>
        <p:spPr>
          <a:xfrm>
            <a:off x="457200" y="1600200"/>
            <a:ext cx="8219256" cy="4997152"/>
          </a:xfrm>
        </p:spPr>
        <p:txBody>
          <a:bodyPr>
            <a:normAutofit/>
          </a:bodyPr>
          <a:lstStyle/>
          <a:p>
            <a:r>
              <a:rPr lang="en-CA" dirty="0"/>
              <a:t>Tick if this return is being prepared by the community </a:t>
            </a:r>
            <a:r>
              <a:rPr lang="en-CA" dirty="0" smtClean="0"/>
              <a:t>volunteer.</a:t>
            </a:r>
          </a:p>
          <a:p>
            <a:pPr lvl="1"/>
            <a:r>
              <a:rPr lang="en-CA" dirty="0" smtClean="0"/>
              <a:t>Don’t uncheck it!</a:t>
            </a:r>
          </a:p>
        </p:txBody>
      </p:sp>
    </p:spTree>
    <p:extLst>
      <p:ext uri="{BB962C8B-B14F-4D97-AF65-F5344CB8AC3E}">
        <p14:creationId xmlns:p14="http://schemas.microsoft.com/office/powerpoint/2010/main" val="40886198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9512" y="836712"/>
            <a:ext cx="8691366" cy="5112568"/>
          </a:xfrm>
          <a:prstGeom prst="rect">
            <a:avLst/>
          </a:prstGeom>
        </p:spPr>
      </p:pic>
    </p:spTree>
    <p:extLst>
      <p:ext uri="{BB962C8B-B14F-4D97-AF65-F5344CB8AC3E}">
        <p14:creationId xmlns:p14="http://schemas.microsoft.com/office/powerpoint/2010/main" val="3965329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Step 2</a:t>
            </a:r>
            <a:r>
              <a:rPr lang="en-CA" dirty="0"/>
              <a:t>: Interview </a:t>
            </a:r>
            <a:r>
              <a:rPr lang="en-CA" dirty="0" smtClean="0"/>
              <a:t>– Interview Setup</a:t>
            </a:r>
            <a:endParaRPr lang="en-CA" dirty="0"/>
          </a:p>
        </p:txBody>
      </p:sp>
      <p:sp>
        <p:nvSpPr>
          <p:cNvPr id="3" name="Content Placeholder 2"/>
          <p:cNvSpPr>
            <a:spLocks noGrp="1"/>
          </p:cNvSpPr>
          <p:nvPr>
            <p:ph idx="1"/>
          </p:nvPr>
        </p:nvSpPr>
        <p:spPr>
          <a:xfrm>
            <a:off x="457200" y="1600200"/>
            <a:ext cx="8219256" cy="4997152"/>
          </a:xfrm>
        </p:spPr>
        <p:txBody>
          <a:bodyPr>
            <a:normAutofit/>
          </a:bodyPr>
          <a:lstStyle/>
          <a:p>
            <a:r>
              <a:rPr lang="en-CA" dirty="0" smtClean="0"/>
              <a:t>Sets up all the future screens you will look through later to enter information</a:t>
            </a:r>
          </a:p>
          <a:p>
            <a:r>
              <a:rPr lang="en-CA" dirty="0" smtClean="0"/>
              <a:t>Will talk about later!</a:t>
            </a:r>
          </a:p>
        </p:txBody>
      </p:sp>
    </p:spTree>
    <p:extLst>
      <p:ext uri="{BB962C8B-B14F-4D97-AF65-F5344CB8AC3E}">
        <p14:creationId xmlns:p14="http://schemas.microsoft.com/office/powerpoint/2010/main" val="212837310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Interview Setup - Income</a:t>
            </a:r>
            <a:endParaRPr lang="en-CA" dirty="0"/>
          </a:p>
        </p:txBody>
      </p:sp>
      <p:sp>
        <p:nvSpPr>
          <p:cNvPr id="3" name="Content Placeholder 2"/>
          <p:cNvSpPr>
            <a:spLocks noGrp="1"/>
          </p:cNvSpPr>
          <p:nvPr>
            <p:ph idx="1"/>
          </p:nvPr>
        </p:nvSpPr>
        <p:spPr/>
        <p:txBody>
          <a:bodyPr/>
          <a:lstStyle/>
          <a:p>
            <a:r>
              <a:rPr lang="en-CA" dirty="0" smtClean="0"/>
              <a:t>I had no income from any source</a:t>
            </a:r>
          </a:p>
          <a:p>
            <a:pPr lvl="1"/>
            <a:r>
              <a:rPr lang="en-CA" dirty="0" smtClean="0"/>
              <a:t>Won’t let you calculate the tax return if you don’t check a box in that list, so choose this one if no income</a:t>
            </a:r>
          </a:p>
          <a:p>
            <a:pPr lvl="1"/>
            <a:r>
              <a:rPr lang="en-CA" dirty="0" smtClean="0"/>
              <a:t>“No income” actually means taxable income. Since scholarships are not taxable, you must check “No income” even if there is scholarship income! Otherwise the program doesn’t work</a:t>
            </a:r>
          </a:p>
          <a:p>
            <a:pPr lvl="2"/>
            <a:r>
              <a:rPr lang="en-CA" dirty="0" smtClean="0"/>
              <a:t>Yes, UFile is weird like that.</a:t>
            </a:r>
            <a:endParaRPr lang="en-CA" dirty="0"/>
          </a:p>
        </p:txBody>
      </p:sp>
    </p:spTree>
    <p:extLst>
      <p:ext uri="{BB962C8B-B14F-4D97-AF65-F5344CB8AC3E}">
        <p14:creationId xmlns:p14="http://schemas.microsoft.com/office/powerpoint/2010/main" val="103445668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Step 2</a:t>
            </a:r>
            <a:r>
              <a:rPr lang="en-CA" dirty="0"/>
              <a:t>: Interview </a:t>
            </a:r>
            <a:r>
              <a:rPr lang="en-CA" dirty="0" smtClean="0"/>
              <a:t>– Current Address</a:t>
            </a:r>
            <a:endParaRPr lang="en-CA" dirty="0"/>
          </a:p>
        </p:txBody>
      </p:sp>
      <p:sp>
        <p:nvSpPr>
          <p:cNvPr id="3" name="Content Placeholder 2"/>
          <p:cNvSpPr>
            <a:spLocks noGrp="1"/>
          </p:cNvSpPr>
          <p:nvPr>
            <p:ph idx="1"/>
          </p:nvPr>
        </p:nvSpPr>
        <p:spPr>
          <a:xfrm>
            <a:off x="457200" y="1600200"/>
            <a:ext cx="8219256" cy="4997152"/>
          </a:xfrm>
        </p:spPr>
        <p:txBody>
          <a:bodyPr>
            <a:normAutofit/>
          </a:bodyPr>
          <a:lstStyle/>
          <a:p>
            <a:r>
              <a:rPr lang="en-CA" dirty="0" smtClean="0"/>
              <a:t>Mailing Address</a:t>
            </a:r>
          </a:p>
          <a:p>
            <a:pPr lvl="1"/>
            <a:r>
              <a:rPr lang="en-CA" dirty="0" smtClean="0"/>
              <a:t>Suggest using parents’ address</a:t>
            </a:r>
          </a:p>
          <a:p>
            <a:pPr lvl="1"/>
            <a:r>
              <a:rPr lang="en-CA" dirty="0" smtClean="0"/>
              <a:t>CRA WILL mail private information to the chosen address</a:t>
            </a:r>
          </a:p>
          <a:p>
            <a:pPr lvl="1"/>
            <a:r>
              <a:rPr lang="en-CA" dirty="0" smtClean="0"/>
              <a:t>Can’t be changed using EFILE</a:t>
            </a:r>
          </a:p>
          <a:p>
            <a:pPr lvl="1"/>
            <a:r>
              <a:rPr lang="en-CA" dirty="0" smtClean="0"/>
              <a:t>International addresses – no problem!</a:t>
            </a:r>
          </a:p>
          <a:p>
            <a:pPr lvl="2"/>
            <a:r>
              <a:rPr lang="en-CA" dirty="0" smtClean="0"/>
              <a:t>The field that says “Province” only allows 2 provinces. Put foreign states/provinces in the city field.</a:t>
            </a:r>
          </a:p>
        </p:txBody>
      </p:sp>
    </p:spTree>
    <p:extLst>
      <p:ext uri="{BB962C8B-B14F-4D97-AF65-F5344CB8AC3E}">
        <p14:creationId xmlns:p14="http://schemas.microsoft.com/office/powerpoint/2010/main" val="183069101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Step 2</a:t>
            </a:r>
            <a:r>
              <a:rPr lang="en-CA" dirty="0"/>
              <a:t>: Interview </a:t>
            </a:r>
            <a:r>
              <a:rPr lang="en-CA" dirty="0" smtClean="0"/>
              <a:t>– Current Address</a:t>
            </a:r>
            <a:endParaRPr lang="en-CA" dirty="0"/>
          </a:p>
        </p:txBody>
      </p:sp>
      <p:sp>
        <p:nvSpPr>
          <p:cNvPr id="3" name="Content Placeholder 2"/>
          <p:cNvSpPr>
            <a:spLocks noGrp="1"/>
          </p:cNvSpPr>
          <p:nvPr>
            <p:ph idx="1"/>
          </p:nvPr>
        </p:nvSpPr>
        <p:spPr>
          <a:xfrm>
            <a:off x="457200" y="1600200"/>
            <a:ext cx="8219256" cy="4997152"/>
          </a:xfrm>
        </p:spPr>
        <p:txBody>
          <a:bodyPr>
            <a:normAutofit/>
          </a:bodyPr>
          <a:lstStyle/>
          <a:p>
            <a:r>
              <a:rPr lang="en-CA" dirty="0" smtClean="0"/>
              <a:t>Is your home address the same as your mailing address?</a:t>
            </a:r>
          </a:p>
          <a:p>
            <a:pPr lvl="1"/>
            <a:r>
              <a:rPr lang="en-CA" dirty="0" smtClean="0"/>
              <a:t>Home address is the place where you are physically sleeping every night</a:t>
            </a:r>
          </a:p>
          <a:p>
            <a:pPr lvl="1"/>
            <a:r>
              <a:rPr lang="en-CA" dirty="0" smtClean="0"/>
              <a:t>Mailing address is where you want super important documents to go</a:t>
            </a:r>
          </a:p>
          <a:p>
            <a:r>
              <a:rPr lang="en-CA" dirty="0" smtClean="0"/>
              <a:t>They can be in different provinces!</a:t>
            </a:r>
          </a:p>
          <a:p>
            <a:pPr lvl="1"/>
            <a:endParaRPr lang="en-CA" dirty="0" smtClean="0"/>
          </a:p>
        </p:txBody>
      </p:sp>
    </p:spTree>
    <p:extLst>
      <p:ext uri="{BB962C8B-B14F-4D97-AF65-F5344CB8AC3E}">
        <p14:creationId xmlns:p14="http://schemas.microsoft.com/office/powerpoint/2010/main" val="272383917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Step 2</a:t>
            </a:r>
            <a:r>
              <a:rPr lang="en-CA" dirty="0"/>
              <a:t>: Interview </a:t>
            </a:r>
            <a:r>
              <a:rPr lang="en-CA" dirty="0" smtClean="0"/>
              <a:t>– Controls</a:t>
            </a:r>
            <a:endParaRPr lang="en-CA" dirty="0"/>
          </a:p>
        </p:txBody>
      </p:sp>
      <p:sp>
        <p:nvSpPr>
          <p:cNvPr id="3" name="Content Placeholder 2"/>
          <p:cNvSpPr>
            <a:spLocks noGrp="1"/>
          </p:cNvSpPr>
          <p:nvPr>
            <p:ph idx="1"/>
          </p:nvPr>
        </p:nvSpPr>
        <p:spPr>
          <a:xfrm>
            <a:off x="457200" y="1600200"/>
            <a:ext cx="8219256" cy="4997152"/>
          </a:xfrm>
        </p:spPr>
        <p:txBody>
          <a:bodyPr>
            <a:normAutofit/>
          </a:bodyPr>
          <a:lstStyle/>
          <a:p>
            <a:r>
              <a:rPr lang="en-CA" dirty="0" smtClean="0"/>
              <a:t>Additional CPP Contributions (unlikely)</a:t>
            </a:r>
          </a:p>
          <a:p>
            <a:pPr lvl="1"/>
            <a:r>
              <a:rPr lang="en-CA" dirty="0" smtClean="0"/>
              <a:t>If they received tips, you can ask them if they want to pay CPP on the tips</a:t>
            </a:r>
          </a:p>
          <a:p>
            <a:pPr lvl="1"/>
            <a:r>
              <a:rPr lang="en-CA" dirty="0" smtClean="0"/>
              <a:t>CPP: You pay into it, and receive benefit when you retire or are disabled</a:t>
            </a:r>
          </a:p>
          <a:p>
            <a:pPr lvl="1"/>
            <a:r>
              <a:rPr lang="en-CA" dirty="0" smtClean="0"/>
              <a:t>The more you pay into it, the more you receive later</a:t>
            </a:r>
          </a:p>
          <a:p>
            <a:pPr lvl="1"/>
            <a:r>
              <a:rPr lang="en-CA" dirty="0" smtClean="0"/>
              <a:t>Please ask us for help if you don’t feel comfortable explaining CPP</a:t>
            </a:r>
          </a:p>
        </p:txBody>
      </p:sp>
    </p:spTree>
    <p:extLst>
      <p:ext uri="{BB962C8B-B14F-4D97-AF65-F5344CB8AC3E}">
        <p14:creationId xmlns:p14="http://schemas.microsoft.com/office/powerpoint/2010/main" val="1508108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Step 2</a:t>
            </a:r>
            <a:r>
              <a:rPr lang="en-CA" dirty="0"/>
              <a:t>: Interview </a:t>
            </a:r>
            <a:r>
              <a:rPr lang="en-CA" dirty="0" smtClean="0"/>
              <a:t>– Controls</a:t>
            </a:r>
            <a:endParaRPr lang="en-CA" dirty="0"/>
          </a:p>
        </p:txBody>
      </p:sp>
      <p:sp>
        <p:nvSpPr>
          <p:cNvPr id="3" name="Content Placeholder 2"/>
          <p:cNvSpPr>
            <a:spLocks noGrp="1"/>
          </p:cNvSpPr>
          <p:nvPr>
            <p:ph idx="1"/>
          </p:nvPr>
        </p:nvSpPr>
        <p:spPr>
          <a:xfrm>
            <a:off x="457200" y="1600200"/>
            <a:ext cx="8219256" cy="4997152"/>
          </a:xfrm>
        </p:spPr>
        <p:txBody>
          <a:bodyPr>
            <a:normAutofit/>
          </a:bodyPr>
          <a:lstStyle/>
          <a:p>
            <a:r>
              <a:rPr lang="en-CA" dirty="0" smtClean="0"/>
              <a:t>CPT30 Election</a:t>
            </a:r>
          </a:p>
          <a:p>
            <a:pPr lvl="1"/>
            <a:r>
              <a:rPr lang="en-CA" dirty="0" smtClean="0"/>
              <a:t>65 – 70 years of age, can elect to stop contributing to CPP</a:t>
            </a:r>
          </a:p>
          <a:p>
            <a:pPr lvl="1"/>
            <a:r>
              <a:rPr lang="en-CA" dirty="0" smtClean="0"/>
              <a:t>Must have already made election (for our purposes), if they didn’t and are still contributing, too bad!</a:t>
            </a:r>
          </a:p>
          <a:p>
            <a:pPr lvl="1"/>
            <a:r>
              <a:rPr lang="en-CA" dirty="0" smtClean="0"/>
              <a:t>We are not in a position to advise making or not making the election – too many factors to consider</a:t>
            </a:r>
          </a:p>
        </p:txBody>
      </p:sp>
    </p:spTree>
    <p:extLst>
      <p:ext uri="{BB962C8B-B14F-4D97-AF65-F5344CB8AC3E}">
        <p14:creationId xmlns:p14="http://schemas.microsoft.com/office/powerpoint/2010/main" val="2337541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Step 2</a:t>
            </a:r>
            <a:r>
              <a:rPr lang="en-CA" dirty="0"/>
              <a:t>: </a:t>
            </a:r>
            <a:r>
              <a:rPr lang="en-CA" dirty="0" smtClean="0"/>
              <a:t>EFILE</a:t>
            </a:r>
            <a:endParaRPr lang="en-CA" dirty="0"/>
          </a:p>
        </p:txBody>
      </p:sp>
      <p:sp>
        <p:nvSpPr>
          <p:cNvPr id="3" name="Content Placeholder 2"/>
          <p:cNvSpPr>
            <a:spLocks noGrp="1"/>
          </p:cNvSpPr>
          <p:nvPr>
            <p:ph idx="1"/>
          </p:nvPr>
        </p:nvSpPr>
        <p:spPr>
          <a:xfrm>
            <a:off x="457200" y="1600200"/>
            <a:ext cx="8219256" cy="4997152"/>
          </a:xfrm>
        </p:spPr>
        <p:txBody>
          <a:bodyPr>
            <a:normAutofit/>
          </a:bodyPr>
          <a:lstStyle/>
          <a:p>
            <a:r>
              <a:rPr lang="en-CA" dirty="0" smtClean="0"/>
              <a:t>Leave at default</a:t>
            </a:r>
          </a:p>
        </p:txBody>
      </p:sp>
      <p:pic>
        <p:nvPicPr>
          <p:cNvPr id="4" name="Picture 3"/>
          <p:cNvPicPr>
            <a:picLocks noChangeAspect="1"/>
          </p:cNvPicPr>
          <p:nvPr/>
        </p:nvPicPr>
        <p:blipFill>
          <a:blip r:embed="rId3"/>
          <a:stretch>
            <a:fillRect/>
          </a:stretch>
        </p:blipFill>
        <p:spPr>
          <a:xfrm>
            <a:off x="0" y="2564904"/>
            <a:ext cx="9144000" cy="3673353"/>
          </a:xfrm>
          <a:prstGeom prst="rect">
            <a:avLst/>
          </a:prstGeom>
        </p:spPr>
      </p:pic>
    </p:spTree>
    <p:extLst>
      <p:ext uri="{BB962C8B-B14F-4D97-AF65-F5344CB8AC3E}">
        <p14:creationId xmlns:p14="http://schemas.microsoft.com/office/powerpoint/2010/main" val="233754142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Post-preparation</a:t>
            </a:r>
            <a:endParaRPr lang="en-CA" dirty="0"/>
          </a:p>
        </p:txBody>
      </p:sp>
      <p:sp>
        <p:nvSpPr>
          <p:cNvPr id="3" name="Content Placeholder 2"/>
          <p:cNvSpPr>
            <a:spLocks noGrp="1"/>
          </p:cNvSpPr>
          <p:nvPr>
            <p:ph idx="1"/>
          </p:nvPr>
        </p:nvSpPr>
        <p:spPr>
          <a:xfrm>
            <a:off x="457200" y="1600200"/>
            <a:ext cx="8219256" cy="4997152"/>
          </a:xfrm>
        </p:spPr>
        <p:txBody>
          <a:bodyPr>
            <a:normAutofit/>
          </a:bodyPr>
          <a:lstStyle/>
          <a:p>
            <a:r>
              <a:rPr lang="en-CA" dirty="0" smtClean="0"/>
              <a:t>Tell them:</a:t>
            </a:r>
          </a:p>
          <a:p>
            <a:pPr lvl="1"/>
            <a:r>
              <a:rPr lang="en-CA" dirty="0" smtClean="0"/>
              <a:t>Amount Owing/Refund</a:t>
            </a:r>
          </a:p>
          <a:p>
            <a:pPr lvl="1"/>
            <a:r>
              <a:rPr lang="en-CA" dirty="0" smtClean="0"/>
              <a:t>GST/HST Credit Estimate</a:t>
            </a:r>
          </a:p>
          <a:p>
            <a:pPr lvl="1"/>
            <a:r>
              <a:rPr lang="en-CA" dirty="0" smtClean="0"/>
              <a:t>Ontario Trillium Benefit Estimate</a:t>
            </a:r>
          </a:p>
          <a:p>
            <a:pPr lvl="1"/>
            <a:endParaRPr lang="en-CA" dirty="0"/>
          </a:p>
          <a:p>
            <a:r>
              <a:rPr lang="en-CA" dirty="0" smtClean="0"/>
              <a:t>See previous example of </a:t>
            </a:r>
            <a:r>
              <a:rPr lang="en-CA" dirty="0" err="1" smtClean="0"/>
              <a:t>Zao</a:t>
            </a:r>
            <a:r>
              <a:rPr lang="en-CA" dirty="0" smtClean="0"/>
              <a:t> Chen</a:t>
            </a:r>
          </a:p>
        </p:txBody>
      </p:sp>
    </p:spTree>
    <p:extLst>
      <p:ext uri="{BB962C8B-B14F-4D97-AF65-F5344CB8AC3E}">
        <p14:creationId xmlns:p14="http://schemas.microsoft.com/office/powerpoint/2010/main" val="416869679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Post-preparation</a:t>
            </a:r>
            <a:endParaRPr lang="en-CA" dirty="0"/>
          </a:p>
        </p:txBody>
      </p:sp>
      <p:sp>
        <p:nvSpPr>
          <p:cNvPr id="3" name="Content Placeholder 2"/>
          <p:cNvSpPr>
            <a:spLocks noGrp="1"/>
          </p:cNvSpPr>
          <p:nvPr>
            <p:ph idx="1"/>
          </p:nvPr>
        </p:nvSpPr>
        <p:spPr>
          <a:xfrm>
            <a:off x="457200" y="1600200"/>
            <a:ext cx="8219256" cy="4997152"/>
          </a:xfrm>
        </p:spPr>
        <p:txBody>
          <a:bodyPr>
            <a:normAutofit/>
          </a:bodyPr>
          <a:lstStyle/>
          <a:p>
            <a:r>
              <a:rPr lang="en-CA" dirty="0" smtClean="0"/>
              <a:t>Easy way of finding numbers</a:t>
            </a:r>
          </a:p>
          <a:p>
            <a:r>
              <a:rPr lang="en-CA" dirty="0" smtClean="0"/>
              <a:t>Generate a PDF</a:t>
            </a:r>
          </a:p>
          <a:p>
            <a:pPr lvl="1"/>
            <a:r>
              <a:rPr lang="en-CA" dirty="0" smtClean="0"/>
              <a:t>CTRL+F for:</a:t>
            </a:r>
          </a:p>
          <a:p>
            <a:pPr lvl="1"/>
            <a:r>
              <a:rPr lang="en-CA" dirty="0" smtClean="0"/>
              <a:t>“Refund or Balance Owing”</a:t>
            </a:r>
          </a:p>
          <a:p>
            <a:pPr lvl="1"/>
            <a:r>
              <a:rPr lang="en-CA" dirty="0" smtClean="0"/>
              <a:t>“Goods and Services Tax Credit”</a:t>
            </a:r>
          </a:p>
          <a:p>
            <a:pPr lvl="1"/>
            <a:r>
              <a:rPr lang="en-CA" dirty="0"/>
              <a:t>“Estimated </a:t>
            </a:r>
            <a:r>
              <a:rPr lang="en-CA" dirty="0" err="1"/>
              <a:t>ontario</a:t>
            </a:r>
            <a:r>
              <a:rPr lang="en-CA" dirty="0"/>
              <a:t> trillium </a:t>
            </a:r>
            <a:r>
              <a:rPr lang="en-CA" dirty="0" smtClean="0"/>
              <a:t>benefit”</a:t>
            </a:r>
          </a:p>
        </p:txBody>
      </p:sp>
    </p:spTree>
    <p:extLst>
      <p:ext uri="{BB962C8B-B14F-4D97-AF65-F5344CB8AC3E}">
        <p14:creationId xmlns:p14="http://schemas.microsoft.com/office/powerpoint/2010/main" val="14119454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Post-preparation</a:t>
            </a:r>
            <a:endParaRPr lang="en-CA" dirty="0"/>
          </a:p>
        </p:txBody>
      </p:sp>
      <p:sp>
        <p:nvSpPr>
          <p:cNvPr id="3" name="Content Placeholder 2"/>
          <p:cNvSpPr>
            <a:spLocks noGrp="1"/>
          </p:cNvSpPr>
          <p:nvPr>
            <p:ph idx="1"/>
          </p:nvPr>
        </p:nvSpPr>
        <p:spPr>
          <a:xfrm>
            <a:off x="457200" y="1600200"/>
            <a:ext cx="8219256" cy="4997152"/>
          </a:xfrm>
        </p:spPr>
        <p:txBody>
          <a:bodyPr>
            <a:normAutofit/>
          </a:bodyPr>
          <a:lstStyle/>
          <a:p>
            <a:r>
              <a:rPr lang="en-CA" dirty="0" smtClean="0"/>
              <a:t>Have client fill in TIS60 form, and sign Section 1</a:t>
            </a:r>
          </a:p>
          <a:p>
            <a:pPr lvl="1"/>
            <a:r>
              <a:rPr lang="en-CA" dirty="0" smtClean="0"/>
              <a:t>If and only if the return was </a:t>
            </a:r>
            <a:r>
              <a:rPr lang="en-CA" dirty="0" err="1" smtClean="0"/>
              <a:t>EFILE’d</a:t>
            </a:r>
            <a:r>
              <a:rPr lang="en-CA" dirty="0" smtClean="0"/>
              <a:t>, then you and the client must sign Section 2</a:t>
            </a:r>
          </a:p>
          <a:p>
            <a:r>
              <a:rPr lang="en-CA" dirty="0" smtClean="0"/>
              <a:t>PAPER FILE: tell them to sign the bottom of page 4 of the Jacket (the page with the balance owing/refund) and the line for Signature. SHOW THEM ON THE PDF.</a:t>
            </a:r>
          </a:p>
        </p:txBody>
      </p:sp>
    </p:spTree>
    <p:extLst>
      <p:ext uri="{BB962C8B-B14F-4D97-AF65-F5344CB8AC3E}">
        <p14:creationId xmlns:p14="http://schemas.microsoft.com/office/powerpoint/2010/main" val="14303173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lh3.googleusercontent.com/AA1gP9u8rQPDVh0dIZh1OJeJBbajWs0Xv6vvr-B8pwc9UXKCUANr6wd3rrjRHyNMBGmVbYimLoiuptJK48LCE0Qc6Cw6GEVali9Hx-aTQDhXQHu7twnvzMTnkjZKsedaYj9Fo7fZqQOJ30-A9tqHGd817RdPTfvTkHoVqoREX0kzZkjtuN0xMspGOhezgB66paV8OAAnfs5ZBuk_mH_3-X26jlnvD-v2Y0PjJaOm9RGWovoySwLPeGJiVPFcURptu0wRbXnwZeAJso0Cex9y4EG86GZ-fnHZgQ5bPNjEizJeOAQ0CbZb-ACtMA9z7ugt04EHIy47YlzyNoDfEmlMqsQR_JLqm1fYPQYoo2iyQ5TEPMTBENGa_CMdZHBd1yQRULEI915NC_AxYye5og1tEhoGwaTftHZ3Nbbm5T9VvLs8GFaCNvP4dxSsmKEn9KbWiZ8rmCd5_p912uD-fMIgx1iBY5phJy8qPDE2tMlO7dhhQDQ9w1PPo5AaTttZGkqOHLLgsU3tty65aDqd5mdxFaSb_DyiUMQ6pe7pGEr6ERRcIx9m6DhVTG9o9T0hKMamm22n=w930-h697-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1337717"/>
            <a:ext cx="9217024" cy="69078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11560" y="5229200"/>
            <a:ext cx="7772400" cy="1470025"/>
          </a:xfrm>
        </p:spPr>
        <p:txBody>
          <a:bodyPr/>
          <a:lstStyle/>
          <a:p>
            <a:r>
              <a:rPr lang="en-CA" dirty="0" smtClean="0"/>
              <a:t>Taxes are Easy</a:t>
            </a:r>
            <a:endParaRPr lang="en-CA" dirty="0"/>
          </a:p>
        </p:txBody>
      </p:sp>
      <p:sp>
        <p:nvSpPr>
          <p:cNvPr id="4" name="TextBox 3"/>
          <p:cNvSpPr txBox="1"/>
          <p:nvPr/>
        </p:nvSpPr>
        <p:spPr>
          <a:xfrm>
            <a:off x="395536" y="188640"/>
            <a:ext cx="2339102" cy="369332"/>
          </a:xfrm>
          <a:prstGeom prst="rect">
            <a:avLst/>
          </a:prstGeom>
          <a:solidFill>
            <a:schemeClr val="bg1"/>
          </a:solidFill>
        </p:spPr>
        <p:txBody>
          <a:bodyPr wrap="none" rtlCol="0">
            <a:spAutoFit/>
          </a:bodyPr>
          <a:lstStyle/>
          <a:p>
            <a:r>
              <a:rPr lang="en-CA" dirty="0" smtClean="0"/>
              <a:t>Columbia Gorge, OR</a:t>
            </a:r>
            <a:endParaRPr lang="en-CA" dirty="0"/>
          </a:p>
        </p:txBody>
      </p:sp>
      <p:grpSp>
        <p:nvGrpSpPr>
          <p:cNvPr id="9" name="Group 8"/>
          <p:cNvGrpSpPr/>
          <p:nvPr/>
        </p:nvGrpSpPr>
        <p:grpSpPr>
          <a:xfrm>
            <a:off x="0" y="4984559"/>
            <a:ext cx="9180512" cy="1873441"/>
            <a:chOff x="0" y="5011943"/>
            <a:chExt cx="9180512" cy="1873441"/>
          </a:xfrm>
        </p:grpSpPr>
        <p:sp>
          <p:nvSpPr>
            <p:cNvPr id="10" name="Rectangle 9"/>
            <p:cNvSpPr/>
            <p:nvPr/>
          </p:nvSpPr>
          <p:spPr>
            <a:xfrm>
              <a:off x="0" y="5039327"/>
              <a:ext cx="9180512" cy="1846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1" name="Straight Connector 10"/>
            <p:cNvCxnSpPr/>
            <p:nvPr/>
          </p:nvCxnSpPr>
          <p:spPr>
            <a:xfrm>
              <a:off x="0" y="5011943"/>
              <a:ext cx="91440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0" y="5011943"/>
            <a:ext cx="9180512" cy="1873441"/>
            <a:chOff x="0" y="5011943"/>
            <a:chExt cx="9180512" cy="1873441"/>
          </a:xfrm>
        </p:grpSpPr>
        <p:sp>
          <p:nvSpPr>
            <p:cNvPr id="13" name="Rectangle 12"/>
            <p:cNvSpPr/>
            <p:nvPr/>
          </p:nvSpPr>
          <p:spPr>
            <a:xfrm>
              <a:off x="0" y="5039327"/>
              <a:ext cx="9180512" cy="1846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Connector 13"/>
            <p:cNvCxnSpPr/>
            <p:nvPr/>
          </p:nvCxnSpPr>
          <p:spPr>
            <a:xfrm>
              <a:off x="0" y="5011943"/>
              <a:ext cx="91440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6967196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Post-preparation</a:t>
            </a:r>
            <a:endParaRPr lang="en-CA" dirty="0"/>
          </a:p>
        </p:txBody>
      </p:sp>
      <p:sp>
        <p:nvSpPr>
          <p:cNvPr id="3" name="Content Placeholder 2"/>
          <p:cNvSpPr>
            <a:spLocks noGrp="1"/>
          </p:cNvSpPr>
          <p:nvPr>
            <p:ph idx="1"/>
          </p:nvPr>
        </p:nvSpPr>
        <p:spPr>
          <a:xfrm>
            <a:off x="457200" y="1600200"/>
            <a:ext cx="8686800" cy="5257800"/>
          </a:xfrm>
        </p:spPr>
        <p:txBody>
          <a:bodyPr>
            <a:normAutofit/>
          </a:bodyPr>
          <a:lstStyle/>
          <a:p>
            <a:r>
              <a:rPr lang="en-CA" dirty="0"/>
              <a:t>Give USB (?) or email </a:t>
            </a:r>
            <a:r>
              <a:rPr lang="en-CA" dirty="0" smtClean="0"/>
              <a:t>return</a:t>
            </a:r>
          </a:p>
          <a:p>
            <a:pPr lvl="1"/>
            <a:r>
              <a:rPr lang="en-CA" dirty="0" smtClean="0"/>
              <a:t>If emailing them, have them log into THEIR email on your laptop and attach:</a:t>
            </a:r>
          </a:p>
          <a:p>
            <a:pPr lvl="2"/>
            <a:r>
              <a:rPr lang="en-CA" dirty="0" smtClean="0"/>
              <a:t>UFILE file (set password to ‘password’)</a:t>
            </a:r>
          </a:p>
          <a:p>
            <a:pPr lvl="2"/>
            <a:r>
              <a:rPr lang="en-CA" dirty="0" smtClean="0"/>
              <a:t>PDF of their return</a:t>
            </a:r>
            <a:endParaRPr lang="en-CA" dirty="0"/>
          </a:p>
          <a:p>
            <a:endParaRPr lang="en-CA" dirty="0" smtClean="0"/>
          </a:p>
        </p:txBody>
      </p:sp>
    </p:spTree>
    <p:extLst>
      <p:ext uri="{BB962C8B-B14F-4D97-AF65-F5344CB8AC3E}">
        <p14:creationId xmlns:p14="http://schemas.microsoft.com/office/powerpoint/2010/main" val="298780704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152128"/>
            <a:ext cx="9157926" cy="5301208"/>
          </a:xfrm>
          <a:prstGeom prst="rect">
            <a:avLst/>
          </a:prstGeom>
        </p:spPr>
      </p:pic>
      <p:sp>
        <p:nvSpPr>
          <p:cNvPr id="4" name="Title 1"/>
          <p:cNvSpPr txBox="1">
            <a:spLocks/>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dirty="0" smtClean="0"/>
              <a:t>How to Generate PDF</a:t>
            </a:r>
            <a:endParaRPr lang="en-CA" dirty="0"/>
          </a:p>
        </p:txBody>
      </p:sp>
    </p:spTree>
    <p:extLst>
      <p:ext uri="{BB962C8B-B14F-4D97-AF65-F5344CB8AC3E}">
        <p14:creationId xmlns:p14="http://schemas.microsoft.com/office/powerpoint/2010/main" val="236096905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lh3.googleusercontent.com/Ltb9vR32O3Xq8s_zsT2ReLaIphgSs-8P-tFFpgMSM1KGOusGMIaaMo6YLKKWiCbfAjrs5kRgTgjQdQwP-SO9Y1LMD2Rz44l5grFDkdedVC3amjxqnpmVA6FVEFJ9J6B94sLwMQ1eBJuy3Y2XSZoe3A6Ggqi5Ye4TqyC_eLN-ENXIIt8yDe7L62wQzHkFIBV6dn8XnYoWf9URP3gmVIqazoP2gaxCepTUBaqvTIWhYdeTYRvRVES1duFpB3i683dN-y2tISYXkwgT6XiVk1SmewuRewdd4re0YOniyofyxcwVYQVSDTEKUPtTMu74LnhsftdIvhRJflgRY5NssLo-SpdYHWapLHkRiJmWm1nO5n-6TVW_SMEoNOiKUOgRbunsgVftDj8gQAyGQ78GX8JKXeyqfeG6P4a_azOU7BbmU9UeIb6ay6wbhI9Js1HFbwQR3KkHE_IzTQ0w6lRxlBK7PUdco0lb_pdWz33-KH7vJwqXoDVNQ_qzCxsrwOXwI8i__n-51SV72-xK-cmIKCrPdzNQY7_kA8ugRNrLxT-NsxXOBWHjaSyPGwNV9QQrblH70BFT=w852-h639-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8" y="-1558076"/>
            <a:ext cx="9158908" cy="68691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27992" y="5229200"/>
            <a:ext cx="7772400" cy="1470025"/>
          </a:xfrm>
        </p:spPr>
        <p:txBody>
          <a:bodyPr/>
          <a:lstStyle/>
          <a:p>
            <a:r>
              <a:rPr lang="en-CA" dirty="0" smtClean="0"/>
              <a:t>	Using				 Pt2</a:t>
            </a:r>
            <a:endParaRPr lang="en-CA" dirty="0"/>
          </a:p>
        </p:txBody>
      </p:sp>
      <p:pic>
        <p:nvPicPr>
          <p:cNvPr id="4098" name="Picture 2" descr="http://www.mortgageslab.com/wp-content/uploads/2012/02/UFi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4376" y="5393010"/>
            <a:ext cx="2667000" cy="12763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588224" y="251356"/>
            <a:ext cx="1907317" cy="369332"/>
          </a:xfrm>
          <a:prstGeom prst="rect">
            <a:avLst/>
          </a:prstGeom>
          <a:solidFill>
            <a:schemeClr val="bg1"/>
          </a:solidFill>
        </p:spPr>
        <p:txBody>
          <a:bodyPr wrap="none" rtlCol="0">
            <a:spAutoFit/>
          </a:bodyPr>
          <a:lstStyle/>
          <a:p>
            <a:r>
              <a:rPr lang="en-CA" dirty="0" smtClean="0"/>
              <a:t>Long Beach, WA</a:t>
            </a:r>
            <a:endParaRPr lang="en-CA" dirty="0"/>
          </a:p>
        </p:txBody>
      </p:sp>
    </p:spTree>
    <p:extLst>
      <p:ext uri="{BB962C8B-B14F-4D97-AF65-F5344CB8AC3E}">
        <p14:creationId xmlns:p14="http://schemas.microsoft.com/office/powerpoint/2010/main" val="412168593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880" y="1295110"/>
            <a:ext cx="9069486" cy="5086218"/>
          </a:xfrm>
          <a:prstGeom prst="rect">
            <a:avLst/>
          </a:prstGeom>
        </p:spPr>
      </p:pic>
      <p:sp>
        <p:nvSpPr>
          <p:cNvPr id="2" name="Title 1"/>
          <p:cNvSpPr>
            <a:spLocks noGrp="1"/>
          </p:cNvSpPr>
          <p:nvPr>
            <p:ph type="title"/>
          </p:nvPr>
        </p:nvSpPr>
        <p:spPr/>
        <p:txBody>
          <a:bodyPr>
            <a:normAutofit/>
          </a:bodyPr>
          <a:lstStyle/>
          <a:p>
            <a:r>
              <a:rPr lang="en-CA" dirty="0" smtClean="0"/>
              <a:t>INCOME!</a:t>
            </a:r>
            <a:endParaRPr lang="en-CA" dirty="0"/>
          </a:p>
        </p:txBody>
      </p:sp>
      <p:sp>
        <p:nvSpPr>
          <p:cNvPr id="4" name="Oval 3"/>
          <p:cNvSpPr/>
          <p:nvPr/>
        </p:nvSpPr>
        <p:spPr>
          <a:xfrm>
            <a:off x="2195736" y="2432414"/>
            <a:ext cx="4392488" cy="9965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p:cNvSpPr txBox="1"/>
          <p:nvPr/>
        </p:nvSpPr>
        <p:spPr>
          <a:xfrm>
            <a:off x="5862004" y="3254155"/>
            <a:ext cx="2812180" cy="369332"/>
          </a:xfrm>
          <a:prstGeom prst="rect">
            <a:avLst/>
          </a:prstGeom>
          <a:noFill/>
        </p:spPr>
        <p:txBody>
          <a:bodyPr wrap="none" rtlCol="0">
            <a:spAutoFit/>
          </a:bodyPr>
          <a:lstStyle/>
          <a:p>
            <a:r>
              <a:rPr lang="en-CA" dirty="0" smtClean="0">
                <a:solidFill>
                  <a:srgbClr val="FF0000"/>
                </a:solidFill>
                <a:latin typeface="Gotham Medium" pitchFamily="50" charset="0"/>
                <a:cs typeface="Gotham Medium" pitchFamily="50" charset="0"/>
              </a:rPr>
              <a:t>HORRIBLY MISTITLED!</a:t>
            </a:r>
            <a:endParaRPr lang="en-CA" dirty="0">
              <a:solidFill>
                <a:srgbClr val="FF0000"/>
              </a:solidFill>
              <a:latin typeface="Gotham Medium" pitchFamily="50" charset="0"/>
              <a:cs typeface="Gotham Medium" pitchFamily="50" charset="0"/>
            </a:endParaRPr>
          </a:p>
        </p:txBody>
      </p:sp>
    </p:spTree>
    <p:extLst>
      <p:ext uri="{BB962C8B-B14F-4D97-AF65-F5344CB8AC3E}">
        <p14:creationId xmlns:p14="http://schemas.microsoft.com/office/powerpoint/2010/main" val="349078027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Step 2</a:t>
            </a:r>
            <a:r>
              <a:rPr lang="en-CA" dirty="0"/>
              <a:t>: </a:t>
            </a:r>
            <a:r>
              <a:rPr lang="en-CA" dirty="0" smtClean="0"/>
              <a:t>Employment Income</a:t>
            </a:r>
            <a:endParaRPr lang="en-CA" dirty="0"/>
          </a:p>
        </p:txBody>
      </p:sp>
      <p:sp>
        <p:nvSpPr>
          <p:cNvPr id="3" name="Content Placeholder 2"/>
          <p:cNvSpPr>
            <a:spLocks noGrp="1"/>
          </p:cNvSpPr>
          <p:nvPr>
            <p:ph idx="1"/>
          </p:nvPr>
        </p:nvSpPr>
        <p:spPr>
          <a:xfrm>
            <a:off x="457200" y="1600200"/>
            <a:ext cx="8219256" cy="4997152"/>
          </a:xfrm>
        </p:spPr>
        <p:txBody>
          <a:bodyPr>
            <a:normAutofit/>
          </a:bodyPr>
          <a:lstStyle/>
          <a:p>
            <a:r>
              <a:rPr lang="en-CA" b="1" dirty="0" smtClean="0"/>
              <a:t>T4</a:t>
            </a:r>
            <a:r>
              <a:rPr lang="en-CA" dirty="0" smtClean="0"/>
              <a:t> – Enter all boxes listed (leave blank if 0)</a:t>
            </a:r>
          </a:p>
          <a:p>
            <a:r>
              <a:rPr lang="en-CA" b="1" dirty="0" smtClean="0"/>
              <a:t>Tips</a:t>
            </a:r>
            <a:r>
              <a:rPr lang="en-CA" dirty="0"/>
              <a:t> </a:t>
            </a:r>
            <a:r>
              <a:rPr lang="en-CA" dirty="0" smtClean="0"/>
              <a:t>– Waiters must declare tips received as income</a:t>
            </a:r>
          </a:p>
          <a:p>
            <a:r>
              <a:rPr lang="en-CA" dirty="0" smtClean="0"/>
              <a:t>Other Employment Income</a:t>
            </a:r>
          </a:p>
          <a:p>
            <a:pPr lvl="1"/>
            <a:r>
              <a:rPr lang="en-CA" dirty="0" smtClean="0"/>
              <a:t>VERY RARE (comments)</a:t>
            </a:r>
          </a:p>
        </p:txBody>
      </p:sp>
    </p:spTree>
    <p:extLst>
      <p:ext uri="{BB962C8B-B14F-4D97-AF65-F5344CB8AC3E}">
        <p14:creationId xmlns:p14="http://schemas.microsoft.com/office/powerpoint/2010/main" val="158037540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Super Easy Example</a:t>
            </a:r>
            <a:br>
              <a:rPr lang="en-CA" dirty="0" smtClean="0"/>
            </a:br>
            <a:endParaRPr lang="en-CA" dirty="0"/>
          </a:p>
        </p:txBody>
      </p:sp>
      <p:sp>
        <p:nvSpPr>
          <p:cNvPr id="3" name="Content Placeholder 2"/>
          <p:cNvSpPr>
            <a:spLocks noGrp="1"/>
          </p:cNvSpPr>
          <p:nvPr>
            <p:ph idx="1"/>
          </p:nvPr>
        </p:nvSpPr>
        <p:spPr>
          <a:xfrm>
            <a:off x="457200" y="1600200"/>
            <a:ext cx="8219256" cy="4997152"/>
          </a:xfrm>
        </p:spPr>
        <p:txBody>
          <a:bodyPr>
            <a:normAutofit fontScale="92500" lnSpcReduction="10000"/>
          </a:bodyPr>
          <a:lstStyle/>
          <a:p>
            <a:r>
              <a:rPr lang="en-CA" dirty="0" smtClean="0"/>
              <a:t>Lynn Wu</a:t>
            </a:r>
          </a:p>
          <a:p>
            <a:r>
              <a:rPr lang="en-CA" dirty="0" err="1" smtClean="0"/>
              <a:t>DoB</a:t>
            </a:r>
            <a:r>
              <a:rPr lang="en-CA" dirty="0" smtClean="0"/>
              <a:t>: 1993-07-17</a:t>
            </a:r>
            <a:endParaRPr lang="en-CA" dirty="0"/>
          </a:p>
          <a:p>
            <a:r>
              <a:rPr lang="en-CA" dirty="0"/>
              <a:t>SIN </a:t>
            </a:r>
            <a:r>
              <a:rPr lang="en-CA" dirty="0" smtClean="0"/>
              <a:t>535 353 585</a:t>
            </a:r>
          </a:p>
          <a:p>
            <a:r>
              <a:rPr lang="en-CA" dirty="0" smtClean="0"/>
              <a:t>Home and Mailing Address</a:t>
            </a:r>
            <a:r>
              <a:rPr lang="en-CA" dirty="0"/>
              <a:t>: </a:t>
            </a:r>
            <a:endParaRPr lang="en-CA" dirty="0" smtClean="0"/>
          </a:p>
          <a:p>
            <a:pPr lvl="1"/>
            <a:r>
              <a:rPr lang="en-CA" dirty="0" smtClean="0"/>
              <a:t>803-8 Hickory St W, Waterloo, ON, N2L 3H6</a:t>
            </a:r>
          </a:p>
          <a:p>
            <a:r>
              <a:rPr lang="en-CA" dirty="0" smtClean="0"/>
              <a:t>Single</a:t>
            </a:r>
          </a:p>
          <a:p>
            <a:r>
              <a:rPr lang="en-CA" dirty="0" smtClean="0"/>
              <a:t>Not her first time do </a:t>
            </a:r>
            <a:r>
              <a:rPr lang="en-CA" dirty="0" err="1" smtClean="0"/>
              <a:t>tAX</a:t>
            </a:r>
            <a:endParaRPr lang="en-CA" dirty="0" smtClean="0"/>
          </a:p>
          <a:p>
            <a:r>
              <a:rPr lang="en-CA" dirty="0" smtClean="0"/>
              <a:t>Lives in parents’ basement (no rent!)</a:t>
            </a:r>
          </a:p>
          <a:p>
            <a:r>
              <a:rPr lang="en-CA" dirty="0" smtClean="0"/>
              <a:t>Has direct deposit information (see next)</a:t>
            </a:r>
          </a:p>
          <a:p>
            <a:r>
              <a:rPr lang="en-CA" dirty="0" smtClean="0"/>
              <a:t>See next slide for T4</a:t>
            </a:r>
          </a:p>
        </p:txBody>
      </p:sp>
    </p:spTree>
    <p:extLst>
      <p:ext uri="{BB962C8B-B14F-4D97-AF65-F5344CB8AC3E}">
        <p14:creationId xmlns:p14="http://schemas.microsoft.com/office/powerpoint/2010/main" val="413751517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CA"/>
          </a:p>
        </p:txBody>
      </p:sp>
      <p:pic>
        <p:nvPicPr>
          <p:cNvPr id="5" name="Picture 4"/>
          <p:cNvPicPr/>
          <p:nvPr/>
        </p:nvPicPr>
        <p:blipFill>
          <a:blip r:embed="rId3"/>
          <a:stretch>
            <a:fillRect/>
          </a:stretch>
        </p:blipFill>
        <p:spPr>
          <a:xfrm>
            <a:off x="0" y="332655"/>
            <a:ext cx="9144000" cy="5793507"/>
          </a:xfrm>
          <a:prstGeom prst="rect">
            <a:avLst/>
          </a:prstGeom>
        </p:spPr>
      </p:pic>
    </p:spTree>
    <p:extLst>
      <p:ext uri="{BB962C8B-B14F-4D97-AF65-F5344CB8AC3E}">
        <p14:creationId xmlns:p14="http://schemas.microsoft.com/office/powerpoint/2010/main" val="160979302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Lynn’s Direct Deposit</a:t>
            </a:r>
            <a:endParaRPr lang="en-CA" dirty="0"/>
          </a:p>
        </p:txBody>
      </p:sp>
      <p:sp>
        <p:nvSpPr>
          <p:cNvPr id="3" name="Content Placeholder 2"/>
          <p:cNvSpPr>
            <a:spLocks noGrp="1"/>
          </p:cNvSpPr>
          <p:nvPr>
            <p:ph idx="1"/>
          </p:nvPr>
        </p:nvSpPr>
        <p:spPr/>
        <p:txBody>
          <a:bodyPr/>
          <a:lstStyle/>
          <a:p>
            <a:endParaRPr lang="en-CA"/>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4888" y="1417638"/>
            <a:ext cx="9129112" cy="5440362"/>
          </a:xfrm>
          <a:prstGeom prst="rect">
            <a:avLst/>
          </a:prstGeom>
          <a:noFill/>
          <a:ln>
            <a:noFill/>
          </a:ln>
        </p:spPr>
      </p:pic>
    </p:spTree>
    <p:extLst>
      <p:ext uri="{BB962C8B-B14F-4D97-AF65-F5344CB8AC3E}">
        <p14:creationId xmlns:p14="http://schemas.microsoft.com/office/powerpoint/2010/main" val="279861701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Interview Setup - Income</a:t>
            </a:r>
            <a:endParaRPr lang="en-CA" dirty="0"/>
          </a:p>
        </p:txBody>
      </p:sp>
      <p:sp>
        <p:nvSpPr>
          <p:cNvPr id="3" name="Content Placeholder 2"/>
          <p:cNvSpPr>
            <a:spLocks noGrp="1"/>
          </p:cNvSpPr>
          <p:nvPr>
            <p:ph idx="1"/>
          </p:nvPr>
        </p:nvSpPr>
        <p:spPr/>
        <p:txBody>
          <a:bodyPr/>
          <a:lstStyle/>
          <a:p>
            <a:r>
              <a:rPr lang="en-CA" dirty="0" smtClean="0"/>
              <a:t>Pension Income (and other income)</a:t>
            </a:r>
          </a:p>
          <a:p>
            <a:pPr lvl="1"/>
            <a:r>
              <a:rPr lang="en-CA" dirty="0" smtClean="0"/>
              <a:t>T4AOAS</a:t>
            </a:r>
          </a:p>
        </p:txBody>
      </p:sp>
      <p:pic>
        <p:nvPicPr>
          <p:cNvPr id="37890" name="Picture 2" descr="http://www.cra-arc.gc.ca/tx/ndvdls/tpcs/ncm-tx/rtrn/cmpltng/slps/t4a-oas/images/t4a-o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266" y="2780928"/>
            <a:ext cx="8818222" cy="3867422"/>
          </a:xfrm>
          <a:prstGeom prst="rect">
            <a:avLst/>
          </a:prstGeom>
          <a:solidFill>
            <a:srgbClr val="EBADED">
              <a:alpha val="34118"/>
            </a:srgbClr>
          </a:solidFill>
        </p:spPr>
      </p:pic>
      <p:sp>
        <p:nvSpPr>
          <p:cNvPr id="4" name="Rectangle 3"/>
          <p:cNvSpPr/>
          <p:nvPr/>
        </p:nvSpPr>
        <p:spPr>
          <a:xfrm>
            <a:off x="146266" y="2780928"/>
            <a:ext cx="8818222" cy="3867422"/>
          </a:xfrm>
          <a:prstGeom prst="rect">
            <a:avLst/>
          </a:prstGeom>
          <a:solidFill>
            <a:srgbClr val="FFFF00">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91363165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Interview Setup - Income</a:t>
            </a:r>
            <a:endParaRPr lang="en-CA" dirty="0"/>
          </a:p>
        </p:txBody>
      </p:sp>
      <p:sp>
        <p:nvSpPr>
          <p:cNvPr id="3" name="Content Placeholder 2"/>
          <p:cNvSpPr>
            <a:spLocks noGrp="1"/>
          </p:cNvSpPr>
          <p:nvPr>
            <p:ph idx="1"/>
          </p:nvPr>
        </p:nvSpPr>
        <p:spPr/>
        <p:txBody>
          <a:bodyPr/>
          <a:lstStyle/>
          <a:p>
            <a:r>
              <a:rPr lang="en-CA" dirty="0"/>
              <a:t>Pension Income (and other income)</a:t>
            </a:r>
          </a:p>
          <a:p>
            <a:pPr lvl="1"/>
            <a:r>
              <a:rPr lang="en-CA" dirty="0" smtClean="0"/>
              <a:t>T4AP (NOT THE REAL SLIP… but it’s pink!)</a:t>
            </a:r>
          </a:p>
        </p:txBody>
      </p:sp>
      <p:pic>
        <p:nvPicPr>
          <p:cNvPr id="39938" name="Picture 2" descr="http://www.cra-arc.gc.ca/tx/ndvdls/tpcs/ncm-tx/rtrn/cmpltng/slps/t4a-oas/images/t4a-o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580" y="2852936"/>
            <a:ext cx="8473563" cy="371626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8581" y="2852936"/>
            <a:ext cx="8473562" cy="3716264"/>
          </a:xfrm>
          <a:prstGeom prst="rect">
            <a:avLst/>
          </a:prstGeom>
          <a:solidFill>
            <a:srgbClr val="EBADED">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8876000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Everything you need to know</a:t>
            </a:r>
            <a:endParaRPr lang="en-CA" dirty="0"/>
          </a:p>
        </p:txBody>
      </p:sp>
      <p:sp>
        <p:nvSpPr>
          <p:cNvPr id="3" name="Content Placeholder 2"/>
          <p:cNvSpPr>
            <a:spLocks noGrp="1"/>
          </p:cNvSpPr>
          <p:nvPr>
            <p:ph idx="1"/>
          </p:nvPr>
        </p:nvSpPr>
        <p:spPr>
          <a:xfrm>
            <a:off x="457200" y="1600200"/>
            <a:ext cx="8229600" cy="4925144"/>
          </a:xfrm>
        </p:spPr>
        <p:txBody>
          <a:bodyPr>
            <a:normAutofit/>
          </a:bodyPr>
          <a:lstStyle/>
          <a:p>
            <a:r>
              <a:rPr lang="en-CA" dirty="0" smtClean="0"/>
              <a:t>Canada Revenue Agency (CRA) administers Income Tax</a:t>
            </a:r>
          </a:p>
          <a:p>
            <a:r>
              <a:rPr lang="en-CA" dirty="0" smtClean="0"/>
              <a:t>Why should you file?</a:t>
            </a:r>
          </a:p>
          <a:p>
            <a:r>
              <a:rPr lang="en-CA" dirty="0" smtClean="0"/>
              <a:t>How to send your return to CRA</a:t>
            </a:r>
          </a:p>
          <a:p>
            <a:pPr lvl="1"/>
            <a:r>
              <a:rPr lang="en-CA" dirty="0" smtClean="0"/>
              <a:t>EFILE</a:t>
            </a:r>
          </a:p>
          <a:p>
            <a:pPr lvl="1"/>
            <a:r>
              <a:rPr lang="en-CA" strike="sngStrike" dirty="0" smtClean="0">
                <a:solidFill>
                  <a:srgbClr val="FF0000"/>
                </a:solidFill>
              </a:rPr>
              <a:t>NETFILE</a:t>
            </a:r>
          </a:p>
          <a:p>
            <a:pPr lvl="1"/>
            <a:r>
              <a:rPr lang="en-CA" dirty="0" smtClean="0"/>
              <a:t>Paper File</a:t>
            </a:r>
          </a:p>
          <a:p>
            <a:r>
              <a:rPr lang="en-CA" dirty="0" smtClean="0"/>
              <a:t>How to pay</a:t>
            </a:r>
          </a:p>
          <a:p>
            <a:endParaRPr lang="en-CA" dirty="0" smtClean="0"/>
          </a:p>
          <a:p>
            <a:endParaRPr lang="en-CA" dirty="0" smtClean="0"/>
          </a:p>
          <a:p>
            <a:endParaRPr lang="en-CA" dirty="0" smtClean="0"/>
          </a:p>
        </p:txBody>
      </p:sp>
    </p:spTree>
    <p:extLst>
      <p:ext uri="{BB962C8B-B14F-4D97-AF65-F5344CB8AC3E}">
        <p14:creationId xmlns:p14="http://schemas.microsoft.com/office/powerpoint/2010/main" val="324256194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Interview Setup - Income</a:t>
            </a:r>
            <a:endParaRPr lang="en-CA" dirty="0"/>
          </a:p>
        </p:txBody>
      </p:sp>
      <p:sp>
        <p:nvSpPr>
          <p:cNvPr id="3" name="Content Placeholder 2"/>
          <p:cNvSpPr>
            <a:spLocks noGrp="1"/>
          </p:cNvSpPr>
          <p:nvPr>
            <p:ph idx="1"/>
          </p:nvPr>
        </p:nvSpPr>
        <p:spPr/>
        <p:txBody>
          <a:bodyPr/>
          <a:lstStyle/>
          <a:p>
            <a:r>
              <a:rPr lang="en-CA" dirty="0"/>
              <a:t>Pension Income (and other income)</a:t>
            </a:r>
          </a:p>
          <a:p>
            <a:pPr lvl="1"/>
            <a:r>
              <a:rPr lang="en-CA" dirty="0" smtClean="0"/>
              <a:t>T4A (Other Income)</a:t>
            </a:r>
          </a:p>
        </p:txBody>
      </p:sp>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9381" y="2622075"/>
            <a:ext cx="6324947" cy="4079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361528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Interview Setup - Income</a:t>
            </a:r>
            <a:endParaRPr lang="en-CA" dirty="0"/>
          </a:p>
        </p:txBody>
      </p:sp>
      <p:sp>
        <p:nvSpPr>
          <p:cNvPr id="3" name="Content Placeholder 2"/>
          <p:cNvSpPr>
            <a:spLocks noGrp="1"/>
          </p:cNvSpPr>
          <p:nvPr>
            <p:ph idx="1"/>
          </p:nvPr>
        </p:nvSpPr>
        <p:spPr/>
        <p:txBody>
          <a:bodyPr/>
          <a:lstStyle/>
          <a:p>
            <a:r>
              <a:rPr lang="en-CA" dirty="0"/>
              <a:t>Pension Income (and other income)</a:t>
            </a:r>
          </a:p>
          <a:p>
            <a:pPr lvl="1"/>
            <a:r>
              <a:rPr lang="en-CA" dirty="0" smtClean="0"/>
              <a:t>T4A (Scholarship Income)</a:t>
            </a:r>
          </a:p>
        </p:txBody>
      </p:sp>
      <p:pic>
        <p:nvPicPr>
          <p:cNvPr id="419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636912"/>
            <a:ext cx="6624736" cy="4206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643613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Interview Setup - Income</a:t>
            </a:r>
            <a:endParaRPr lang="en-CA" dirty="0"/>
          </a:p>
        </p:txBody>
      </p:sp>
      <p:sp>
        <p:nvSpPr>
          <p:cNvPr id="3" name="Content Placeholder 2"/>
          <p:cNvSpPr>
            <a:spLocks noGrp="1"/>
          </p:cNvSpPr>
          <p:nvPr>
            <p:ph idx="1"/>
          </p:nvPr>
        </p:nvSpPr>
        <p:spPr/>
        <p:txBody>
          <a:bodyPr/>
          <a:lstStyle/>
          <a:p>
            <a:r>
              <a:rPr lang="en-CA" dirty="0" smtClean="0"/>
              <a:t>Universal Child Care Benefits</a:t>
            </a:r>
            <a:endParaRPr lang="en-CA" dirty="0"/>
          </a:p>
          <a:p>
            <a:pPr lvl="1"/>
            <a:r>
              <a:rPr lang="en-CA" dirty="0" smtClean="0"/>
              <a:t>RC-62 Slip (from government)</a:t>
            </a:r>
          </a:p>
        </p:txBody>
      </p:sp>
      <p:pic>
        <p:nvPicPr>
          <p:cNvPr id="43010" name="Picture 2" descr="http://www.cra-arc.gc.ca/bnfts/uccb-puge/rc62/images/rc62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780928"/>
            <a:ext cx="8610209"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79977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Interview Setup - Income</a:t>
            </a:r>
            <a:endParaRPr lang="en-CA" dirty="0"/>
          </a:p>
        </p:txBody>
      </p:sp>
      <p:sp>
        <p:nvSpPr>
          <p:cNvPr id="3" name="Content Placeholder 2"/>
          <p:cNvSpPr>
            <a:spLocks noGrp="1"/>
          </p:cNvSpPr>
          <p:nvPr>
            <p:ph idx="1"/>
          </p:nvPr>
        </p:nvSpPr>
        <p:spPr/>
        <p:txBody>
          <a:bodyPr/>
          <a:lstStyle/>
          <a:p>
            <a:r>
              <a:rPr lang="en-CA" dirty="0" smtClean="0"/>
              <a:t>T3 – Trust Income</a:t>
            </a:r>
          </a:p>
        </p:txBody>
      </p:sp>
      <p:pic>
        <p:nvPicPr>
          <p:cNvPr id="44034" name="Picture 2" descr="http://4.bp.blogspot.com/--61LzB_2f_Y/T3WEitZ6n6I/AAAAAAAABg0/y1ZHxSVLXas/s1600/T3-XSP-2011-im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069" y="2205481"/>
            <a:ext cx="87249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17574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Interview Setup - Income</a:t>
            </a:r>
            <a:endParaRPr lang="en-CA" dirty="0"/>
          </a:p>
        </p:txBody>
      </p:sp>
      <p:sp>
        <p:nvSpPr>
          <p:cNvPr id="3" name="Content Placeholder 2"/>
          <p:cNvSpPr>
            <a:spLocks noGrp="1"/>
          </p:cNvSpPr>
          <p:nvPr>
            <p:ph idx="1"/>
          </p:nvPr>
        </p:nvSpPr>
        <p:spPr/>
        <p:txBody>
          <a:bodyPr/>
          <a:lstStyle/>
          <a:p>
            <a:r>
              <a:rPr lang="en-CA" dirty="0" smtClean="0"/>
              <a:t>T5 – Investment Income</a:t>
            </a:r>
          </a:p>
        </p:txBody>
      </p:sp>
      <p:pic>
        <p:nvPicPr>
          <p:cNvPr id="45058" name="Picture 2" descr="http://www.ubctacs.org/wp-content/uploads/t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348880"/>
            <a:ext cx="8784976" cy="4164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3887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Interview Setup - Income</a:t>
            </a:r>
            <a:endParaRPr lang="en-CA" dirty="0"/>
          </a:p>
        </p:txBody>
      </p:sp>
      <p:sp>
        <p:nvSpPr>
          <p:cNvPr id="3" name="Content Placeholder 2"/>
          <p:cNvSpPr>
            <a:spLocks noGrp="1"/>
          </p:cNvSpPr>
          <p:nvPr>
            <p:ph idx="1"/>
          </p:nvPr>
        </p:nvSpPr>
        <p:spPr/>
        <p:txBody>
          <a:bodyPr/>
          <a:lstStyle/>
          <a:p>
            <a:r>
              <a:rPr lang="en-CA" dirty="0" smtClean="0"/>
              <a:t>Other things on the Investment Page:</a:t>
            </a:r>
          </a:p>
          <a:p>
            <a:pPr lvl="1"/>
            <a:r>
              <a:rPr lang="en-CA" dirty="0" smtClean="0"/>
              <a:t>T4PS – Employee Profit-Sharing Plan</a:t>
            </a:r>
          </a:p>
        </p:txBody>
      </p:sp>
    </p:spTree>
    <p:extLst>
      <p:ext uri="{BB962C8B-B14F-4D97-AF65-F5344CB8AC3E}">
        <p14:creationId xmlns:p14="http://schemas.microsoft.com/office/powerpoint/2010/main" val="3686183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Interview Setup - Income</a:t>
            </a:r>
            <a:endParaRPr lang="en-CA" dirty="0"/>
          </a:p>
        </p:txBody>
      </p:sp>
      <p:sp>
        <p:nvSpPr>
          <p:cNvPr id="3" name="Content Placeholder 2"/>
          <p:cNvSpPr>
            <a:spLocks noGrp="1"/>
          </p:cNvSpPr>
          <p:nvPr>
            <p:ph idx="1"/>
          </p:nvPr>
        </p:nvSpPr>
        <p:spPr>
          <a:xfrm>
            <a:off x="395536" y="1556792"/>
            <a:ext cx="4608512" cy="4525963"/>
          </a:xfrm>
        </p:spPr>
        <p:txBody>
          <a:bodyPr/>
          <a:lstStyle/>
          <a:p>
            <a:r>
              <a:rPr lang="en-CA" dirty="0" smtClean="0"/>
              <a:t>T5013 – Partnership Income</a:t>
            </a:r>
          </a:p>
          <a:p>
            <a:r>
              <a:rPr lang="en-CA" dirty="0" smtClean="0"/>
              <a:t>Full-page slip</a:t>
            </a:r>
          </a:p>
          <a:p>
            <a:r>
              <a:rPr lang="en-CA" dirty="0" smtClean="0"/>
              <a:t>You will 99% sure not see this</a:t>
            </a:r>
          </a:p>
        </p:txBody>
      </p:sp>
      <p:pic>
        <p:nvPicPr>
          <p:cNvPr id="46082" name="Picture 2" descr="http://www.avantax.ca/eFile/FormImages/T5013Slip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5029" y="1628800"/>
            <a:ext cx="325755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541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Interview Setup - Income</a:t>
            </a:r>
            <a:endParaRPr lang="en-CA" dirty="0"/>
          </a:p>
        </p:txBody>
      </p:sp>
      <p:sp>
        <p:nvSpPr>
          <p:cNvPr id="3" name="Content Placeholder 2"/>
          <p:cNvSpPr>
            <a:spLocks noGrp="1"/>
          </p:cNvSpPr>
          <p:nvPr>
            <p:ph idx="1"/>
          </p:nvPr>
        </p:nvSpPr>
        <p:spPr/>
        <p:txBody>
          <a:bodyPr/>
          <a:lstStyle/>
          <a:p>
            <a:r>
              <a:rPr lang="en-CA" dirty="0" smtClean="0"/>
              <a:t>T5007 – Statement of Benefits</a:t>
            </a:r>
          </a:p>
        </p:txBody>
      </p:sp>
      <p:pic>
        <p:nvPicPr>
          <p:cNvPr id="47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25" y="2636912"/>
            <a:ext cx="813435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970010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Interview Setup - Income</a:t>
            </a:r>
            <a:endParaRPr lang="en-CA" dirty="0"/>
          </a:p>
        </p:txBody>
      </p:sp>
      <p:sp>
        <p:nvSpPr>
          <p:cNvPr id="3" name="Content Placeholder 2"/>
          <p:cNvSpPr>
            <a:spLocks noGrp="1"/>
          </p:cNvSpPr>
          <p:nvPr>
            <p:ph idx="1"/>
          </p:nvPr>
        </p:nvSpPr>
        <p:spPr/>
        <p:txBody>
          <a:bodyPr/>
          <a:lstStyle/>
          <a:p>
            <a:r>
              <a:rPr lang="en-CA" dirty="0" smtClean="0"/>
              <a:t>Alimony or Support Payments</a:t>
            </a:r>
          </a:p>
          <a:p>
            <a:pPr lvl="1"/>
            <a:r>
              <a:rPr lang="en-CA" dirty="0" smtClean="0"/>
              <a:t>No slip, this will probably be in a separation agreement or other legal document</a:t>
            </a:r>
          </a:p>
          <a:p>
            <a:pPr lvl="1"/>
            <a:r>
              <a:rPr lang="en-CA" dirty="0" smtClean="0"/>
              <a:t>We don’t need to see</a:t>
            </a:r>
          </a:p>
          <a:p>
            <a:pPr lvl="1"/>
            <a:r>
              <a:rPr lang="en-CA" dirty="0" smtClean="0"/>
              <a:t>Take their word</a:t>
            </a:r>
          </a:p>
          <a:p>
            <a:pPr lvl="1"/>
            <a:endParaRPr lang="en-CA" dirty="0" smtClean="0"/>
          </a:p>
        </p:txBody>
      </p:sp>
    </p:spTree>
    <p:extLst>
      <p:ext uri="{BB962C8B-B14F-4D97-AF65-F5344CB8AC3E}">
        <p14:creationId xmlns:p14="http://schemas.microsoft.com/office/powerpoint/2010/main" val="8427529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7992" y="5229200"/>
            <a:ext cx="7772400" cy="1470025"/>
          </a:xfrm>
        </p:spPr>
        <p:txBody>
          <a:bodyPr/>
          <a:lstStyle/>
          <a:p>
            <a:r>
              <a:rPr lang="en-CA" dirty="0" smtClean="0"/>
              <a:t>	Using				 Pt3</a:t>
            </a:r>
            <a:endParaRPr lang="en-CA" dirty="0"/>
          </a:p>
        </p:txBody>
      </p:sp>
      <p:pic>
        <p:nvPicPr>
          <p:cNvPr id="4098" name="Picture 2" descr="http://www.mortgageslab.com/wp-content/uploads/2012/02/UFi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4376" y="5393010"/>
            <a:ext cx="2667000" cy="1276350"/>
          </a:xfrm>
          <a:prstGeom prst="rect">
            <a:avLst/>
          </a:prstGeom>
          <a:noFill/>
          <a:extLst>
            <a:ext uri="{909E8E84-426E-40DD-AFC4-6F175D3DCCD1}">
              <a14:hiddenFill xmlns:a14="http://schemas.microsoft.com/office/drawing/2010/main">
                <a:solidFill>
                  <a:srgbClr val="FFFFFF"/>
                </a:solidFill>
              </a14:hiddenFill>
            </a:ext>
          </a:extLst>
        </p:spPr>
      </p:pic>
      <p:pic>
        <p:nvPicPr>
          <p:cNvPr id="48132" name="Picture 4" descr="https://scontent-a.xx.fbcdn.net/hphotos-ash3/t1/543826_10151424303010322_1576127679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73"/>
            <a:ext cx="9144000" cy="536257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51520" y="221653"/>
            <a:ext cx="4488793" cy="369332"/>
          </a:xfrm>
          <a:prstGeom prst="rect">
            <a:avLst/>
          </a:prstGeom>
          <a:solidFill>
            <a:schemeClr val="bg1"/>
          </a:solidFill>
        </p:spPr>
        <p:txBody>
          <a:bodyPr wrap="none" rtlCol="0">
            <a:spAutoFit/>
          </a:bodyPr>
          <a:lstStyle/>
          <a:p>
            <a:r>
              <a:rPr lang="en-CA" dirty="0" smtClean="0"/>
              <a:t>What Winter’s Supposed to Look Like</a:t>
            </a:r>
            <a:endParaRPr lang="en-CA" dirty="0"/>
          </a:p>
        </p:txBody>
      </p:sp>
    </p:spTree>
    <p:extLst>
      <p:ext uri="{BB962C8B-B14F-4D97-AF65-F5344CB8AC3E}">
        <p14:creationId xmlns:p14="http://schemas.microsoft.com/office/powerpoint/2010/main" val="2355990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Who Receives Income Taxes?</a:t>
            </a:r>
            <a:endParaRPr lang="en-CA" dirty="0"/>
          </a:p>
        </p:txBody>
      </p:sp>
      <p:sp>
        <p:nvSpPr>
          <p:cNvPr id="3" name="Content Placeholder 2"/>
          <p:cNvSpPr>
            <a:spLocks noGrp="1"/>
          </p:cNvSpPr>
          <p:nvPr>
            <p:ph sz="half" idx="1"/>
          </p:nvPr>
        </p:nvSpPr>
        <p:spPr>
          <a:xfrm>
            <a:off x="457200" y="1600201"/>
            <a:ext cx="4038600" cy="1828800"/>
          </a:xfrm>
        </p:spPr>
        <p:txBody>
          <a:bodyPr/>
          <a:lstStyle/>
          <a:p>
            <a:r>
              <a:rPr lang="en-CA" dirty="0" smtClean="0"/>
              <a:t>Federal</a:t>
            </a:r>
          </a:p>
        </p:txBody>
      </p:sp>
      <p:sp>
        <p:nvSpPr>
          <p:cNvPr id="4" name="Content Placeholder 3"/>
          <p:cNvSpPr>
            <a:spLocks noGrp="1"/>
          </p:cNvSpPr>
          <p:nvPr>
            <p:ph sz="half" idx="2"/>
          </p:nvPr>
        </p:nvSpPr>
        <p:spPr>
          <a:xfrm>
            <a:off x="4648200" y="1600201"/>
            <a:ext cx="4038600" cy="3794720"/>
          </a:xfrm>
        </p:spPr>
        <p:txBody>
          <a:bodyPr/>
          <a:lstStyle/>
          <a:p>
            <a:r>
              <a:rPr lang="en-CA" dirty="0" smtClean="0"/>
              <a:t>Provincial</a:t>
            </a:r>
          </a:p>
          <a:p>
            <a:endParaRPr lang="en-CA" dirty="0"/>
          </a:p>
        </p:txBody>
      </p:sp>
      <p:pic>
        <p:nvPicPr>
          <p:cNvPr id="2050" name="Picture 2" descr="http://0.tqn.com/d/geography/1/0/T/K/canad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276871"/>
            <a:ext cx="2938686" cy="293868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cic.gc.ca/english/games/teachers-corner/images/outline_ontari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3" y="2273539"/>
            <a:ext cx="2912599" cy="2942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30328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Deductions and Credits</a:t>
            </a:r>
            <a:endParaRPr lang="en-CA" dirty="0"/>
          </a:p>
        </p:txBody>
      </p:sp>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268759"/>
            <a:ext cx="6192688" cy="5492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044609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RRSP Contributions (Deduction)</a:t>
            </a:r>
            <a:endParaRPr lang="en-CA" dirty="0"/>
          </a:p>
        </p:txBody>
      </p:sp>
      <p:sp>
        <p:nvSpPr>
          <p:cNvPr id="3" name="Content Placeholder 2"/>
          <p:cNvSpPr>
            <a:spLocks noGrp="1"/>
          </p:cNvSpPr>
          <p:nvPr>
            <p:ph idx="1"/>
          </p:nvPr>
        </p:nvSpPr>
        <p:spPr/>
        <p:txBody>
          <a:bodyPr>
            <a:normAutofit lnSpcReduction="10000"/>
          </a:bodyPr>
          <a:lstStyle/>
          <a:p>
            <a:r>
              <a:rPr lang="en-CA" dirty="0" smtClean="0"/>
              <a:t>What is an RRSP?</a:t>
            </a:r>
          </a:p>
          <a:p>
            <a:pPr lvl="1"/>
            <a:r>
              <a:rPr lang="en-CA" dirty="0" smtClean="0"/>
              <a:t>Something the government designed to encourage retirement savings!</a:t>
            </a:r>
          </a:p>
          <a:p>
            <a:pPr lvl="1"/>
            <a:r>
              <a:rPr lang="en-CA" dirty="0" smtClean="0"/>
              <a:t>Deduction now, taxed on withdrawal (presumably when you’re retired)</a:t>
            </a:r>
          </a:p>
          <a:p>
            <a:r>
              <a:rPr lang="en-CA" dirty="0" smtClean="0"/>
              <a:t>RRSP Contribution Limit</a:t>
            </a:r>
          </a:p>
          <a:p>
            <a:pPr lvl="1"/>
            <a:r>
              <a:rPr lang="en-CA" dirty="0" smtClean="0"/>
              <a:t>Generated by employment income</a:t>
            </a:r>
          </a:p>
          <a:p>
            <a:pPr lvl="1"/>
            <a:r>
              <a:rPr lang="en-CA" dirty="0" smtClean="0"/>
              <a:t>Carries forward if not contributed</a:t>
            </a:r>
          </a:p>
          <a:p>
            <a:pPr lvl="2"/>
            <a:r>
              <a:rPr lang="en-CA" dirty="0" smtClean="0"/>
              <a:t>Get last year’s </a:t>
            </a:r>
            <a:r>
              <a:rPr lang="en-CA" dirty="0" err="1" smtClean="0"/>
              <a:t>carryforward</a:t>
            </a:r>
            <a:r>
              <a:rPr lang="en-CA" dirty="0" smtClean="0"/>
              <a:t> from Notice of Assessment (best!) or last year’s tax return</a:t>
            </a:r>
          </a:p>
        </p:txBody>
      </p:sp>
    </p:spTree>
    <p:extLst>
      <p:ext uri="{BB962C8B-B14F-4D97-AF65-F5344CB8AC3E}">
        <p14:creationId xmlns:p14="http://schemas.microsoft.com/office/powerpoint/2010/main" val="238691277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RRSP Contributions</a:t>
            </a:r>
            <a:endParaRPr lang="en-CA" dirty="0"/>
          </a:p>
        </p:txBody>
      </p:sp>
      <p:sp>
        <p:nvSpPr>
          <p:cNvPr id="3" name="Content Placeholder 2"/>
          <p:cNvSpPr>
            <a:spLocks noGrp="1"/>
          </p:cNvSpPr>
          <p:nvPr>
            <p:ph idx="1"/>
          </p:nvPr>
        </p:nvSpPr>
        <p:spPr/>
        <p:txBody>
          <a:bodyPr>
            <a:normAutofit lnSpcReduction="10000"/>
          </a:bodyPr>
          <a:lstStyle/>
          <a:p>
            <a:r>
              <a:rPr lang="en-CA" dirty="0" smtClean="0"/>
              <a:t>Financial Institution will give you an ‘RRSP Contribution Receipt’</a:t>
            </a:r>
          </a:p>
          <a:p>
            <a:r>
              <a:rPr lang="en-CA" dirty="0" smtClean="0"/>
              <a:t>Contributions will be divided between:</a:t>
            </a:r>
          </a:p>
          <a:p>
            <a:pPr lvl="1"/>
            <a:r>
              <a:rPr lang="en-CA" dirty="0" smtClean="0"/>
              <a:t>‘First 60 days of </a:t>
            </a:r>
            <a:r>
              <a:rPr lang="en-CA" dirty="0" smtClean="0">
                <a:solidFill>
                  <a:srgbClr val="FFC000"/>
                </a:solidFill>
              </a:rPr>
              <a:t>2016</a:t>
            </a:r>
            <a:r>
              <a:rPr lang="en-CA" dirty="0" smtClean="0"/>
              <a:t>’</a:t>
            </a:r>
          </a:p>
          <a:p>
            <a:pPr lvl="1"/>
            <a:r>
              <a:rPr lang="en-CA" dirty="0" smtClean="0"/>
              <a:t>Remainder of the </a:t>
            </a:r>
            <a:r>
              <a:rPr lang="en-CA" dirty="0" smtClean="0">
                <a:solidFill>
                  <a:srgbClr val="FFC000"/>
                </a:solidFill>
              </a:rPr>
              <a:t>2015</a:t>
            </a:r>
            <a:r>
              <a:rPr lang="en-CA" dirty="0" smtClean="0"/>
              <a:t> year</a:t>
            </a:r>
          </a:p>
          <a:p>
            <a:r>
              <a:rPr lang="en-CA" dirty="0" smtClean="0"/>
              <a:t>Can also contribute to spouse’s RRSP</a:t>
            </a:r>
          </a:p>
          <a:p>
            <a:pPr lvl="1"/>
            <a:r>
              <a:rPr lang="en-CA" dirty="0" smtClean="0">
                <a:solidFill>
                  <a:schemeClr val="tx1">
                    <a:lumMod val="65000"/>
                  </a:schemeClr>
                </a:solidFill>
              </a:rPr>
              <a:t>Use your contribution room</a:t>
            </a:r>
          </a:p>
          <a:p>
            <a:pPr lvl="1"/>
            <a:r>
              <a:rPr lang="en-CA" dirty="0" smtClean="0">
                <a:solidFill>
                  <a:schemeClr val="tx1">
                    <a:lumMod val="65000"/>
                  </a:schemeClr>
                </a:solidFill>
              </a:rPr>
              <a:t>When spouse withdraws a long time from now, taxed in their hands</a:t>
            </a:r>
          </a:p>
        </p:txBody>
      </p:sp>
    </p:spTree>
    <p:extLst>
      <p:ext uri="{BB962C8B-B14F-4D97-AF65-F5344CB8AC3E}">
        <p14:creationId xmlns:p14="http://schemas.microsoft.com/office/powerpoint/2010/main" val="131426035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RRSP Contributions</a:t>
            </a:r>
            <a:endParaRPr lang="en-CA" dirty="0"/>
          </a:p>
        </p:txBody>
      </p:sp>
      <p:sp>
        <p:nvSpPr>
          <p:cNvPr id="3" name="Content Placeholder 2"/>
          <p:cNvSpPr>
            <a:spLocks noGrp="1"/>
          </p:cNvSpPr>
          <p:nvPr>
            <p:ph idx="1"/>
          </p:nvPr>
        </p:nvSpPr>
        <p:spPr/>
        <p:txBody>
          <a:bodyPr>
            <a:normAutofit/>
          </a:bodyPr>
          <a:lstStyle/>
          <a:p>
            <a:r>
              <a:rPr lang="en-CA" dirty="0" err="1" smtClean="0"/>
              <a:t>Overcontribution</a:t>
            </a:r>
            <a:endParaRPr lang="en-CA" dirty="0"/>
          </a:p>
          <a:p>
            <a:pPr lvl="1"/>
            <a:r>
              <a:rPr lang="en-CA" dirty="0" smtClean="0"/>
              <a:t>First $2,000 over limit is ok, no penalty</a:t>
            </a:r>
          </a:p>
          <a:p>
            <a:pPr lvl="1"/>
            <a:r>
              <a:rPr lang="en-CA" dirty="0" smtClean="0"/>
              <a:t>Will probably be some warning bells if over, talk to us!</a:t>
            </a:r>
          </a:p>
        </p:txBody>
      </p:sp>
    </p:spTree>
    <p:extLst>
      <p:ext uri="{BB962C8B-B14F-4D97-AF65-F5344CB8AC3E}">
        <p14:creationId xmlns:p14="http://schemas.microsoft.com/office/powerpoint/2010/main" val="3669393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RRSP Contributions</a:t>
            </a:r>
            <a:endParaRPr lang="en-CA" dirty="0"/>
          </a:p>
        </p:txBody>
      </p:sp>
      <p:sp>
        <p:nvSpPr>
          <p:cNvPr id="3" name="Content Placeholder 2"/>
          <p:cNvSpPr>
            <a:spLocks noGrp="1"/>
          </p:cNvSpPr>
          <p:nvPr>
            <p:ph idx="1"/>
          </p:nvPr>
        </p:nvSpPr>
        <p:spPr/>
        <p:txBody>
          <a:bodyPr>
            <a:normAutofit/>
          </a:bodyPr>
          <a:lstStyle/>
          <a:p>
            <a:r>
              <a:rPr lang="en-CA" dirty="0" smtClean="0"/>
              <a:t>All receipts look different, here is TD</a:t>
            </a:r>
          </a:p>
        </p:txBody>
      </p:sp>
      <p:pic>
        <p:nvPicPr>
          <p:cNvPr id="4" name="Picture 3" descr="C:\Users\Eric\Desktop\SCAN03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2636912"/>
            <a:ext cx="8427121" cy="7401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3245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Medical Expenses (Credit)</a:t>
            </a:r>
            <a:endParaRPr lang="en-CA" dirty="0"/>
          </a:p>
        </p:txBody>
      </p:sp>
      <p:sp>
        <p:nvSpPr>
          <p:cNvPr id="3" name="Content Placeholder 2"/>
          <p:cNvSpPr>
            <a:spLocks noGrp="1"/>
          </p:cNvSpPr>
          <p:nvPr>
            <p:ph idx="1"/>
          </p:nvPr>
        </p:nvSpPr>
        <p:spPr>
          <a:xfrm>
            <a:off x="457200" y="1600201"/>
            <a:ext cx="8435280" cy="4493096"/>
          </a:xfrm>
        </p:spPr>
        <p:txBody>
          <a:bodyPr>
            <a:normAutofit/>
          </a:bodyPr>
          <a:lstStyle/>
          <a:p>
            <a:r>
              <a:rPr lang="en-CA" dirty="0" smtClean="0"/>
              <a:t>Need to have tax payable to have effect</a:t>
            </a:r>
          </a:p>
          <a:p>
            <a:r>
              <a:rPr lang="en-CA" dirty="0" smtClean="0"/>
              <a:t>Credit received reduced by 3% of net income</a:t>
            </a:r>
          </a:p>
          <a:p>
            <a:pPr lvl="1"/>
            <a:r>
              <a:rPr lang="en-CA" dirty="0" smtClean="0"/>
              <a:t>Quickly guesstimate 3% of net income</a:t>
            </a:r>
          </a:p>
          <a:p>
            <a:pPr lvl="1"/>
            <a:r>
              <a:rPr lang="en-CA" dirty="0" smtClean="0"/>
              <a:t>If medical expenses are below or only slightly over that amount, don’t bother</a:t>
            </a:r>
          </a:p>
          <a:p>
            <a:r>
              <a:rPr lang="en-CA" dirty="0" smtClean="0"/>
              <a:t>Ask us if you want some judgement help</a:t>
            </a:r>
          </a:p>
        </p:txBody>
      </p:sp>
    </p:spTree>
    <p:extLst>
      <p:ext uri="{BB962C8B-B14F-4D97-AF65-F5344CB8AC3E}">
        <p14:creationId xmlns:p14="http://schemas.microsoft.com/office/powerpoint/2010/main" val="108392139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Medical Expenses</a:t>
            </a:r>
            <a:endParaRPr lang="en-CA" dirty="0"/>
          </a:p>
        </p:txBody>
      </p:sp>
      <p:sp>
        <p:nvSpPr>
          <p:cNvPr id="3" name="Content Placeholder 2"/>
          <p:cNvSpPr>
            <a:spLocks noGrp="1"/>
          </p:cNvSpPr>
          <p:nvPr>
            <p:ph idx="1"/>
          </p:nvPr>
        </p:nvSpPr>
        <p:spPr>
          <a:xfrm>
            <a:off x="457200" y="1600201"/>
            <a:ext cx="8435280" cy="4493096"/>
          </a:xfrm>
        </p:spPr>
        <p:txBody>
          <a:bodyPr>
            <a:normAutofit/>
          </a:bodyPr>
          <a:lstStyle/>
          <a:p>
            <a:r>
              <a:rPr lang="en-CA" dirty="0" smtClean="0"/>
              <a:t>Only certain medical expenses are eligible</a:t>
            </a:r>
          </a:p>
          <a:p>
            <a:r>
              <a:rPr lang="en-CA" dirty="0" smtClean="0"/>
              <a:t>In general, most things sensible count</a:t>
            </a:r>
          </a:p>
          <a:p>
            <a:pPr lvl="1"/>
            <a:r>
              <a:rPr lang="en-CA" dirty="0" smtClean="0"/>
              <a:t>Prescriptions, Dental, Optometry</a:t>
            </a:r>
          </a:p>
          <a:p>
            <a:pPr lvl="1"/>
            <a:r>
              <a:rPr lang="en-CA" dirty="0" smtClean="0"/>
              <a:t>But, no over-the-counter drugs (</a:t>
            </a:r>
            <a:r>
              <a:rPr lang="en-CA" dirty="0" err="1" smtClean="0"/>
              <a:t>ie</a:t>
            </a:r>
            <a:r>
              <a:rPr lang="en-CA" dirty="0" smtClean="0"/>
              <a:t>. Things that don’t require a prescription can’t be claimed)</a:t>
            </a:r>
          </a:p>
          <a:p>
            <a:pPr lvl="1"/>
            <a:r>
              <a:rPr lang="en-CA" dirty="0" smtClean="0"/>
              <a:t>Check list here:</a:t>
            </a:r>
          </a:p>
          <a:p>
            <a:pPr lvl="2"/>
            <a:r>
              <a:rPr lang="en-CA" dirty="0"/>
              <a:t>http://www.cra-arc.gc.ca/tx/ndvdls/tpcs/ncm-tx/rtrn/cmpltng/ddctns/lns300-350/330/llwbl-eng.html</a:t>
            </a:r>
            <a:endParaRPr lang="en-CA" dirty="0" smtClean="0"/>
          </a:p>
          <a:p>
            <a:pPr lvl="2"/>
            <a:endParaRPr lang="en-CA" dirty="0" smtClean="0"/>
          </a:p>
        </p:txBody>
      </p:sp>
    </p:spTree>
    <p:extLst>
      <p:ext uri="{BB962C8B-B14F-4D97-AF65-F5344CB8AC3E}">
        <p14:creationId xmlns:p14="http://schemas.microsoft.com/office/powerpoint/2010/main" val="52639836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Medical Expenses</a:t>
            </a:r>
            <a:endParaRPr lang="en-CA" dirty="0"/>
          </a:p>
        </p:txBody>
      </p:sp>
      <p:sp>
        <p:nvSpPr>
          <p:cNvPr id="3" name="Content Placeholder 2"/>
          <p:cNvSpPr>
            <a:spLocks noGrp="1"/>
          </p:cNvSpPr>
          <p:nvPr>
            <p:ph idx="1"/>
          </p:nvPr>
        </p:nvSpPr>
        <p:spPr>
          <a:xfrm>
            <a:off x="457200" y="1600201"/>
            <a:ext cx="8435280" cy="4493096"/>
          </a:xfrm>
        </p:spPr>
        <p:txBody>
          <a:bodyPr>
            <a:normAutofit/>
          </a:bodyPr>
          <a:lstStyle/>
          <a:p>
            <a:r>
              <a:rPr lang="en-CA" dirty="0" smtClean="0"/>
              <a:t>Timeframe</a:t>
            </a:r>
          </a:p>
          <a:p>
            <a:pPr lvl="1"/>
            <a:r>
              <a:rPr lang="en-CA" dirty="0" smtClean="0"/>
              <a:t>Can claim any date range of 365 days that ends in 2015</a:t>
            </a:r>
          </a:p>
          <a:p>
            <a:pPr lvl="1"/>
            <a:r>
              <a:rPr lang="en-CA" dirty="0" smtClean="0"/>
              <a:t>Client might have more medical expenses from Mar 20, 2014 to Mar 19, 2015</a:t>
            </a:r>
          </a:p>
          <a:p>
            <a:pPr lvl="1"/>
            <a:r>
              <a:rPr lang="en-CA" dirty="0" smtClean="0"/>
              <a:t>Can’t claim the same medical expense in two different years</a:t>
            </a:r>
          </a:p>
          <a:p>
            <a:pPr lvl="1"/>
            <a:endParaRPr lang="en-CA" dirty="0" smtClean="0"/>
          </a:p>
        </p:txBody>
      </p:sp>
    </p:spTree>
    <p:extLst>
      <p:ext uri="{BB962C8B-B14F-4D97-AF65-F5344CB8AC3E}">
        <p14:creationId xmlns:p14="http://schemas.microsoft.com/office/powerpoint/2010/main" val="242894514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Medical Expenses</a:t>
            </a:r>
            <a:endParaRPr lang="en-CA" dirty="0"/>
          </a:p>
        </p:txBody>
      </p:sp>
      <p:sp>
        <p:nvSpPr>
          <p:cNvPr id="3" name="Content Placeholder 2"/>
          <p:cNvSpPr>
            <a:spLocks noGrp="1"/>
          </p:cNvSpPr>
          <p:nvPr>
            <p:ph idx="1"/>
          </p:nvPr>
        </p:nvSpPr>
        <p:spPr>
          <a:xfrm>
            <a:off x="457200" y="1600201"/>
            <a:ext cx="8435280" cy="4493096"/>
          </a:xfrm>
        </p:spPr>
        <p:txBody>
          <a:bodyPr>
            <a:normAutofit/>
          </a:bodyPr>
          <a:lstStyle/>
          <a:p>
            <a:r>
              <a:rPr lang="en-CA" dirty="0" smtClean="0"/>
              <a:t>Things people will bring</a:t>
            </a:r>
          </a:p>
          <a:p>
            <a:pPr lvl="1"/>
            <a:r>
              <a:rPr lang="en-CA" dirty="0" smtClean="0"/>
              <a:t>University Health/Dental Insurance</a:t>
            </a:r>
          </a:p>
        </p:txBody>
      </p:sp>
      <p:pic>
        <p:nvPicPr>
          <p:cNvPr id="614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708920"/>
            <a:ext cx="6010275" cy="395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314220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Medical Expenses</a:t>
            </a:r>
            <a:endParaRPr lang="en-CA" dirty="0"/>
          </a:p>
        </p:txBody>
      </p:sp>
      <p:sp>
        <p:nvSpPr>
          <p:cNvPr id="3" name="Content Placeholder 2"/>
          <p:cNvSpPr>
            <a:spLocks noGrp="1"/>
          </p:cNvSpPr>
          <p:nvPr>
            <p:ph idx="1"/>
          </p:nvPr>
        </p:nvSpPr>
        <p:spPr>
          <a:xfrm>
            <a:off x="457200" y="1600201"/>
            <a:ext cx="8435280" cy="4493096"/>
          </a:xfrm>
        </p:spPr>
        <p:txBody>
          <a:bodyPr>
            <a:normAutofit/>
          </a:bodyPr>
          <a:lstStyle/>
          <a:p>
            <a:endParaRPr lang="en-CA" dirty="0" smtClean="0"/>
          </a:p>
        </p:txBody>
      </p:sp>
      <p:pic>
        <p:nvPicPr>
          <p:cNvPr id="624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268760"/>
            <a:ext cx="8588029"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02650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Gotham Bold"/>
        <a:ea typeface=""/>
        <a:cs typeface=""/>
      </a:majorFont>
      <a:minorFont>
        <a:latin typeface="Gotham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4754</TotalTime>
  <Words>8966</Words>
  <Application>Microsoft Office PowerPoint</Application>
  <PresentationFormat>On-screen Show (4:3)</PresentationFormat>
  <Paragraphs>1160</Paragraphs>
  <Slides>159</Slides>
  <Notes>132</Notes>
  <HiddenSlides>27</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159</vt:i4>
      </vt:variant>
    </vt:vector>
  </HeadingPairs>
  <TitlesOfParts>
    <vt:vector size="166" baseType="lpstr">
      <vt:lpstr>Gotham Light</vt:lpstr>
      <vt:lpstr>Gotham Medium</vt:lpstr>
      <vt:lpstr>Arial</vt:lpstr>
      <vt:lpstr>Calibri</vt:lpstr>
      <vt:lpstr>Gotham Bold</vt:lpstr>
      <vt:lpstr>Wingdings</vt:lpstr>
      <vt:lpstr>Office Theme</vt:lpstr>
      <vt:lpstr>2015 AFSA Tax Clinic</vt:lpstr>
      <vt:lpstr>Important Note</vt:lpstr>
      <vt:lpstr>More Important Things</vt:lpstr>
      <vt:lpstr>EFILE Registration</vt:lpstr>
      <vt:lpstr>PowerPoint Presentation</vt:lpstr>
      <vt:lpstr>PowerPoint Presentation</vt:lpstr>
      <vt:lpstr>Taxes are Easy</vt:lpstr>
      <vt:lpstr>Everything you need to know</vt:lpstr>
      <vt:lpstr>Who Receives Income Taxes?</vt:lpstr>
      <vt:lpstr>How Are Income Taxes Collected?</vt:lpstr>
      <vt:lpstr>Differences between Provinces</vt:lpstr>
      <vt:lpstr>Filing a Tax Return</vt:lpstr>
      <vt:lpstr>Preparing Tax Returns</vt:lpstr>
      <vt:lpstr>EFILE</vt:lpstr>
      <vt:lpstr>When can’t you EFILE!?</vt:lpstr>
      <vt:lpstr>Who can’t EFILE!?</vt:lpstr>
      <vt:lpstr>Who else can’t EFILE!?</vt:lpstr>
      <vt:lpstr>Who else can’t EFILE!?</vt:lpstr>
      <vt:lpstr>Paper File (not a fancy name)</vt:lpstr>
      <vt:lpstr>Addresses</vt:lpstr>
      <vt:lpstr>Payment</vt:lpstr>
      <vt:lpstr>Quiztime!</vt:lpstr>
      <vt:lpstr>Tax Theory</vt:lpstr>
      <vt:lpstr>Slide One</vt:lpstr>
      <vt:lpstr>Slide Two</vt:lpstr>
      <vt:lpstr>Major Steps</vt:lpstr>
      <vt:lpstr>Total Income</vt:lpstr>
      <vt:lpstr>Deductions</vt:lpstr>
      <vt:lpstr>Common Examples</vt:lpstr>
      <vt:lpstr>Taxable Income</vt:lpstr>
      <vt:lpstr>Taxes Payable</vt:lpstr>
      <vt:lpstr>Credits</vt:lpstr>
      <vt:lpstr>Source Deductions</vt:lpstr>
      <vt:lpstr>Refund / Balance Owing</vt:lpstr>
      <vt:lpstr>Common Misconceptions</vt:lpstr>
      <vt:lpstr>Common Misconceptions</vt:lpstr>
      <vt:lpstr>Common Misconceptions Pt2</vt:lpstr>
      <vt:lpstr>Common Misconceptions Pt3</vt:lpstr>
      <vt:lpstr>Unboxing UFILE</vt:lpstr>
      <vt:lpstr>Before you Start</vt:lpstr>
      <vt:lpstr>PowerPoint Presentation</vt:lpstr>
      <vt:lpstr>PowerPoint Presentation</vt:lpstr>
      <vt:lpstr>Super Easy Example</vt:lpstr>
      <vt:lpstr>PowerPoint Presentation</vt:lpstr>
      <vt:lpstr>PowerPoint Presentation</vt:lpstr>
      <vt:lpstr>What is your Balance Owing?</vt:lpstr>
      <vt:lpstr>What is the GST Credit?</vt:lpstr>
      <vt:lpstr>PowerPoint Presentation</vt:lpstr>
      <vt:lpstr>PowerPoint Presentation</vt:lpstr>
      <vt:lpstr>PowerPoint Presentation</vt:lpstr>
      <vt:lpstr>Post – Return</vt:lpstr>
      <vt:lpstr>In-Depth Interview</vt:lpstr>
      <vt:lpstr>Step 2: Interview - Identification</vt:lpstr>
      <vt:lpstr>Step 2: Interview - Identification</vt:lpstr>
      <vt:lpstr>Step 2: Interview - Identification</vt:lpstr>
      <vt:lpstr>Step 2: Interview – CRA Questions</vt:lpstr>
      <vt:lpstr>Step 2: Interview – CRA Questions</vt:lpstr>
      <vt:lpstr>Step 2: Interview – CRA Questions</vt:lpstr>
      <vt:lpstr>Step 2: Interview – CRA Questions</vt:lpstr>
      <vt:lpstr>Step 2: Interview – Interview Setup</vt:lpstr>
      <vt:lpstr>Interview Setup - Income</vt:lpstr>
      <vt:lpstr>Step 2: Interview – Current Address</vt:lpstr>
      <vt:lpstr>Step 2: Interview – Current Address</vt:lpstr>
      <vt:lpstr>Step 2: Interview – Controls</vt:lpstr>
      <vt:lpstr>Step 2: Interview – Controls</vt:lpstr>
      <vt:lpstr>Step 2: EFILE</vt:lpstr>
      <vt:lpstr>Post-preparation</vt:lpstr>
      <vt:lpstr>Post-preparation</vt:lpstr>
      <vt:lpstr>Post-preparation</vt:lpstr>
      <vt:lpstr>Post-preparation</vt:lpstr>
      <vt:lpstr>PowerPoint Presentation</vt:lpstr>
      <vt:lpstr> Using     Pt2</vt:lpstr>
      <vt:lpstr>INCOME!</vt:lpstr>
      <vt:lpstr>Step 2: Employment Income</vt:lpstr>
      <vt:lpstr>Super Easy Example </vt:lpstr>
      <vt:lpstr>PowerPoint Presentation</vt:lpstr>
      <vt:lpstr>Lynn’s Direct Deposit</vt:lpstr>
      <vt:lpstr>Interview Setup - Income</vt:lpstr>
      <vt:lpstr>Interview Setup - Income</vt:lpstr>
      <vt:lpstr>Interview Setup - Income</vt:lpstr>
      <vt:lpstr>Interview Setup - Income</vt:lpstr>
      <vt:lpstr>Interview Setup - Income</vt:lpstr>
      <vt:lpstr>Interview Setup - Income</vt:lpstr>
      <vt:lpstr>Interview Setup - Income</vt:lpstr>
      <vt:lpstr>Interview Setup - Income</vt:lpstr>
      <vt:lpstr>Interview Setup - Income</vt:lpstr>
      <vt:lpstr>Interview Setup - Income</vt:lpstr>
      <vt:lpstr>Interview Setup - Income</vt:lpstr>
      <vt:lpstr> Using     Pt3</vt:lpstr>
      <vt:lpstr>Deductions and Credits</vt:lpstr>
      <vt:lpstr>RRSP Contributions (Deduction)</vt:lpstr>
      <vt:lpstr>RRSP Contributions</vt:lpstr>
      <vt:lpstr>RRSP Contributions</vt:lpstr>
      <vt:lpstr>RRSP Contributions</vt:lpstr>
      <vt:lpstr>Medical Expenses (Credit)</vt:lpstr>
      <vt:lpstr>Medical Expenses</vt:lpstr>
      <vt:lpstr>Medical Expenses</vt:lpstr>
      <vt:lpstr>Medical Expenses</vt:lpstr>
      <vt:lpstr>Medical Expenses</vt:lpstr>
      <vt:lpstr>Medical Expenses</vt:lpstr>
      <vt:lpstr>Should I Input that Medical?</vt:lpstr>
      <vt:lpstr>Political Contributions</vt:lpstr>
      <vt:lpstr>Should I Claim that Donation?</vt:lpstr>
      <vt:lpstr>Charitable Donation Receipts</vt:lpstr>
      <vt:lpstr>Charitable Donation Receipts</vt:lpstr>
      <vt:lpstr>Charitable Donation Receipts</vt:lpstr>
      <vt:lpstr>Charitable Donation Receipts</vt:lpstr>
      <vt:lpstr>Tuition Receipt T2202A</vt:lpstr>
      <vt:lpstr>Tuition Receipt T2202A</vt:lpstr>
      <vt:lpstr>Tuition Receipt T2202A</vt:lpstr>
      <vt:lpstr>Tuition Receipt T2202A</vt:lpstr>
      <vt:lpstr>Transfer to Parent</vt:lpstr>
      <vt:lpstr>Interest paid on Student Loans</vt:lpstr>
      <vt:lpstr>Union/Professional Dues (Deduction)</vt:lpstr>
      <vt:lpstr>Moving Expenses (Deduction)</vt:lpstr>
      <vt:lpstr>Moving Expenses Pt1</vt:lpstr>
      <vt:lpstr>Moving Expenses Pt2</vt:lpstr>
      <vt:lpstr>Moving Expenses Pt3</vt:lpstr>
      <vt:lpstr>Childcare Expenses (Deduction)</vt:lpstr>
      <vt:lpstr> Using     Pt4</vt:lpstr>
      <vt:lpstr>Other Specific Things!</vt:lpstr>
      <vt:lpstr>Transit Pass Amounts (Credit)</vt:lpstr>
      <vt:lpstr>Transit Pass Amounts</vt:lpstr>
      <vt:lpstr>FEDS UPASS</vt:lpstr>
      <vt:lpstr>PRESTO Statement</vt:lpstr>
      <vt:lpstr>Monthly Transit Passes</vt:lpstr>
      <vt:lpstr>Transit Pass Flowchart</vt:lpstr>
      <vt:lpstr>Home Buyer’s Amount </vt:lpstr>
      <vt:lpstr> Using     Pt5</vt:lpstr>
      <vt:lpstr>Ontario Credits</vt:lpstr>
      <vt:lpstr>ON-BEN Application for […]</vt:lpstr>
      <vt:lpstr>ON-BEN Application for […]</vt:lpstr>
      <vt:lpstr>Ontario Energy and Property Tax Credit (OEPTC)</vt:lpstr>
      <vt:lpstr>Designated Student Residence</vt:lpstr>
      <vt:lpstr>Ontario Energy and Property Tax Credit (OEPTC)</vt:lpstr>
      <vt:lpstr>Ontario Energy and Property Tax Credit (OEPTC)</vt:lpstr>
      <vt:lpstr>Renting in Ontario</vt:lpstr>
      <vt:lpstr>Ontario Energy and Property Tax Credit (OEPTC)</vt:lpstr>
      <vt:lpstr>Another Case!</vt:lpstr>
      <vt:lpstr>Fitness/Arts Credit</vt:lpstr>
      <vt:lpstr>Family Tax Cut</vt:lpstr>
      <vt:lpstr>Last Random Topics</vt:lpstr>
      <vt:lpstr>Application for an ITN</vt:lpstr>
      <vt:lpstr>Application for an ITN</vt:lpstr>
      <vt:lpstr>Application for an ITN</vt:lpstr>
      <vt:lpstr>Doing Old Tax Returns</vt:lpstr>
      <vt:lpstr>EFILE Errors</vt:lpstr>
      <vt:lpstr>Making Mistakes</vt:lpstr>
      <vt:lpstr>Foreign Employment Income</vt:lpstr>
      <vt:lpstr>Direct Deposits</vt:lpstr>
      <vt:lpstr>Other Topics – FYI</vt:lpstr>
      <vt:lpstr>Other Topics – FYI</vt:lpstr>
      <vt:lpstr>MyAccount for CRA</vt:lpstr>
      <vt:lpstr>Other Topics – FYI</vt:lpstr>
      <vt:lpstr>Weird Other Things</vt:lpstr>
      <vt:lpstr>Lots of Cases</vt:lpstr>
      <vt:lpstr>Side note:</vt:lpstr>
      <vt:lpstr>Other Awesome (Free) Software</vt:lpstr>
      <vt:lpstr>DONE.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2014 AFSA Tax Clinic Training</dc:title>
  <dc:creator>Eric</dc:creator>
  <cp:lastModifiedBy>Soro</cp:lastModifiedBy>
  <cp:revision>183</cp:revision>
  <dcterms:created xsi:type="dcterms:W3CDTF">2014-02-22T05:47:00Z</dcterms:created>
  <dcterms:modified xsi:type="dcterms:W3CDTF">2016-03-08T05:12:49Z</dcterms:modified>
</cp:coreProperties>
</file>